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topmentor\Day%207\Statistics%20Assignment\Covid%20Assignment\Covid\StatewiseTestingDetails_PS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topmentor\Day%207\Statistics%20Assignment\Covid%20Assignment\Covid\StatewiseTestingDetails_PS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topmentor\Day%207\Statistics%20Assignment\Covid%20Assignment\Covid\StatewiseTestingDetails_PS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topmentor\Day%207\Statistics%20Assignment\Covid%20Assignment\Covid\covid_19_india.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topmentor\Day%207\Statistics%20Assignment\Covid%20Assignment\Covid\covid_19_india.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topmentor\Day%207\Statistics%20Assignment\Covid%20Assignment\Covid\covid_19_india.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topmentor\Day%207\Statistics%20Assignment\Covid%20Assignment\Covid\covid_19_india.csv"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[StatewiseTestingDetails_PSA.xlsx]StatewiseTestingDetails!PivotTable19</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Highest</a:t>
            </a:r>
            <a:r>
              <a:rPr lang="en-US" baseline="0"/>
              <a:t> and lowest number of total samples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StatewiseTestingDetails!$X$2</c:f>
              <c:strCache>
                <c:ptCount val="1"/>
                <c:pt idx="0">
                  <c:v>Total</c:v>
                </c:pt>
              </c:strCache>
            </c:strRef>
          </c:tx>
          <c:spPr>
            <a:solidFill>
              <a:schemeClr val="accent1"/>
            </a:solidFill>
            <a:ln>
              <a:noFill/>
            </a:ln>
            <a:effectLst/>
          </c:spPr>
          <c:invertIfNegative val="0"/>
          <c:cat>
            <c:strRef>
              <c:f>StatewiseTestingDetails!$W$3:$W$40</c:f>
              <c:strCache>
                <c:ptCount val="37"/>
                <c:pt idx="0">
                  <c:v>Uttar Pradesh</c:v>
                </c:pt>
                <c:pt idx="1">
                  <c:v>Bihar</c:v>
                </c:pt>
                <c:pt idx="2">
                  <c:v>Maharashtra</c:v>
                </c:pt>
                <c:pt idx="3">
                  <c:v>Karnataka</c:v>
                </c:pt>
                <c:pt idx="4">
                  <c:v>Tamil Nadu</c:v>
                </c:pt>
                <c:pt idx="5">
                  <c:v>Andhra Pradesh</c:v>
                </c:pt>
                <c:pt idx="6">
                  <c:v>Gujarat</c:v>
                </c:pt>
                <c:pt idx="7">
                  <c:v>Delhi</c:v>
                </c:pt>
                <c:pt idx="8">
                  <c:v>Kerala</c:v>
                </c:pt>
                <c:pt idx="9">
                  <c:v>Telangana</c:v>
                </c:pt>
                <c:pt idx="10">
                  <c:v>West Bengal</c:v>
                </c:pt>
                <c:pt idx="11">
                  <c:v>Odisha</c:v>
                </c:pt>
                <c:pt idx="12">
                  <c:v>Assam</c:v>
                </c:pt>
                <c:pt idx="13">
                  <c:v>Rajasthan</c:v>
                </c:pt>
                <c:pt idx="14">
                  <c:v>Madhya Pradesh</c:v>
                </c:pt>
                <c:pt idx="15">
                  <c:v>Haryana</c:v>
                </c:pt>
                <c:pt idx="16">
                  <c:v>Jharkhand</c:v>
                </c:pt>
                <c:pt idx="17">
                  <c:v>Punjab</c:v>
                </c:pt>
                <c:pt idx="18">
                  <c:v>Jammu and Kashmir</c:v>
                </c:pt>
                <c:pt idx="19">
                  <c:v>Chhattisgarh</c:v>
                </c:pt>
                <c:pt idx="20">
                  <c:v>Uttarakhand</c:v>
                </c:pt>
                <c:pt idx="21">
                  <c:v>Himachal Pradesh</c:v>
                </c:pt>
                <c:pt idx="22">
                  <c:v>Tripura</c:v>
                </c:pt>
                <c:pt idx="23">
                  <c:v>Puducherry</c:v>
                </c:pt>
                <c:pt idx="24">
                  <c:v>Goa</c:v>
                </c:pt>
                <c:pt idx="25">
                  <c:v>Manipur</c:v>
                </c:pt>
                <c:pt idx="26">
                  <c:v>Arunachal Pradesh</c:v>
                </c:pt>
                <c:pt idx="27">
                  <c:v>Meghalaya</c:v>
                </c:pt>
                <c:pt idx="28">
                  <c:v>Chandigarh</c:v>
                </c:pt>
                <c:pt idx="29">
                  <c:v>Andaman and Nicobar Islands</c:v>
                </c:pt>
                <c:pt idx="30">
                  <c:v>Mizoram</c:v>
                </c:pt>
                <c:pt idx="31">
                  <c:v>Nagaland</c:v>
                </c:pt>
                <c:pt idx="32">
                  <c:v>Ladakh</c:v>
                </c:pt>
                <c:pt idx="33">
                  <c:v>Sikkim</c:v>
                </c:pt>
                <c:pt idx="34">
                  <c:v>Lakshadweep</c:v>
                </c:pt>
                <c:pt idx="35">
                  <c:v>Dadra and Nagar Haveli and Daman and Diu</c:v>
                </c:pt>
                <c:pt idx="36">
                  <c:v>(blank)</c:v>
                </c:pt>
              </c:strCache>
            </c:strRef>
          </c:cat>
          <c:val>
            <c:numRef>
              <c:f>StatewiseTestingDetails!$X$3:$X$40</c:f>
              <c:numCache>
                <c:formatCode>General</c:formatCode>
                <c:ptCount val="37"/>
                <c:pt idx="0">
                  <c:v>9155561731</c:v>
                </c:pt>
                <c:pt idx="1">
                  <c:v>6121329928</c:v>
                </c:pt>
                <c:pt idx="2">
                  <c:v>5703822545</c:v>
                </c:pt>
                <c:pt idx="3">
                  <c:v>5453628818</c:v>
                </c:pt>
                <c:pt idx="4">
                  <c:v>5436042291</c:v>
                </c:pt>
                <c:pt idx="5">
                  <c:v>4127211823</c:v>
                </c:pt>
                <c:pt idx="6">
                  <c:v>3745364851</c:v>
                </c:pt>
                <c:pt idx="7">
                  <c:v>3499131565</c:v>
                </c:pt>
                <c:pt idx="8">
                  <c:v>3350897050</c:v>
                </c:pt>
                <c:pt idx="9">
                  <c:v>2680729201</c:v>
                </c:pt>
                <c:pt idx="10">
                  <c:v>2512742740</c:v>
                </c:pt>
                <c:pt idx="11">
                  <c:v>2423201545</c:v>
                </c:pt>
                <c:pt idx="12">
                  <c:v>2231761410</c:v>
                </c:pt>
                <c:pt idx="13">
                  <c:v>2075703001</c:v>
                </c:pt>
                <c:pt idx="14">
                  <c:v>1811500471</c:v>
                </c:pt>
                <c:pt idx="15">
                  <c:v>1682271959</c:v>
                </c:pt>
                <c:pt idx="16">
                  <c:v>1659550493</c:v>
                </c:pt>
                <c:pt idx="17">
                  <c:v>1611416801</c:v>
                </c:pt>
                <c:pt idx="18">
                  <c:v>1563410832</c:v>
                </c:pt>
                <c:pt idx="19">
                  <c:v>1472850055</c:v>
                </c:pt>
                <c:pt idx="20">
                  <c:v>765023229</c:v>
                </c:pt>
                <c:pt idx="21">
                  <c:v>331122996</c:v>
                </c:pt>
                <c:pt idx="22">
                  <c:v>194652031</c:v>
                </c:pt>
                <c:pt idx="23">
                  <c:v>187139307</c:v>
                </c:pt>
                <c:pt idx="24">
                  <c:v>161969135</c:v>
                </c:pt>
                <c:pt idx="25">
                  <c:v>149164971</c:v>
                </c:pt>
                <c:pt idx="26">
                  <c:v>132259016</c:v>
                </c:pt>
                <c:pt idx="27">
                  <c:v>96858864</c:v>
                </c:pt>
                <c:pt idx="28">
                  <c:v>79203122</c:v>
                </c:pt>
                <c:pt idx="29">
                  <c:v>72336655</c:v>
                </c:pt>
                <c:pt idx="30">
                  <c:v>64100385</c:v>
                </c:pt>
                <c:pt idx="31">
                  <c:v>42911316</c:v>
                </c:pt>
                <c:pt idx="32">
                  <c:v>27988511</c:v>
                </c:pt>
                <c:pt idx="33">
                  <c:v>23149220</c:v>
                </c:pt>
                <c:pt idx="34">
                  <c:v>12622334</c:v>
                </c:pt>
                <c:pt idx="35">
                  <c:v>6324267</c:v>
                </c:pt>
              </c:numCache>
            </c:numRef>
          </c:val>
          <c:extLst>
            <c:ext xmlns:c16="http://schemas.microsoft.com/office/drawing/2014/chart" uri="{C3380CC4-5D6E-409C-BE32-E72D297353CC}">
              <c16:uniqueId val="{00000000-69AC-4BC0-BCB5-8C26BCC9D31F}"/>
            </c:ext>
          </c:extLst>
        </c:ser>
        <c:dLbls>
          <c:showLegendKey val="0"/>
          <c:showVal val="0"/>
          <c:showCatName val="0"/>
          <c:showSerName val="0"/>
          <c:showPercent val="0"/>
          <c:showBubbleSize val="0"/>
        </c:dLbls>
        <c:gapWidth val="219"/>
        <c:overlap val="-27"/>
        <c:axId val="1562440559"/>
        <c:axId val="1562441391"/>
      </c:barChart>
      <c:catAx>
        <c:axId val="1562440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2441391"/>
        <c:crosses val="autoZero"/>
        <c:auto val="1"/>
        <c:lblAlgn val="ctr"/>
        <c:lblOffset val="100"/>
        <c:noMultiLvlLbl val="0"/>
      </c:catAx>
      <c:valAx>
        <c:axId val="1562441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2440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[StatewiseTestingDetails_PSA.xlsx]StatewiseTestingDetails!PivotTable20</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TOP/Bottom</a:t>
            </a:r>
            <a:r>
              <a:rPr lang="en-US" baseline="0"/>
              <a:t> negative cases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StatewiseTestingDetails!$X$42</c:f>
              <c:strCache>
                <c:ptCount val="1"/>
                <c:pt idx="0">
                  <c:v>Total</c:v>
                </c:pt>
              </c:strCache>
            </c:strRef>
          </c:tx>
          <c:spPr>
            <a:solidFill>
              <a:schemeClr val="accent1"/>
            </a:solidFill>
            <a:ln>
              <a:noFill/>
            </a:ln>
            <a:effectLst/>
          </c:spPr>
          <c:invertIfNegative val="0"/>
          <c:cat>
            <c:strRef>
              <c:f>StatewiseTestingDetails!$W$43:$W$80</c:f>
              <c:strCache>
                <c:ptCount val="37"/>
                <c:pt idx="0">
                  <c:v>Andhra Pradesh</c:v>
                </c:pt>
                <c:pt idx="1">
                  <c:v>Jharkhand</c:v>
                </c:pt>
                <c:pt idx="2">
                  <c:v>Jammu and Kashmir</c:v>
                </c:pt>
                <c:pt idx="3">
                  <c:v>Madhya Pradesh</c:v>
                </c:pt>
                <c:pt idx="4">
                  <c:v>Uttarakhand</c:v>
                </c:pt>
                <c:pt idx="5">
                  <c:v>Haryana</c:v>
                </c:pt>
                <c:pt idx="6">
                  <c:v>Rajasthan</c:v>
                </c:pt>
                <c:pt idx="7">
                  <c:v>Maharashtra</c:v>
                </c:pt>
                <c:pt idx="8">
                  <c:v>Himachal Pradesh</c:v>
                </c:pt>
                <c:pt idx="9">
                  <c:v>Tripura</c:v>
                </c:pt>
                <c:pt idx="10">
                  <c:v>Puducherry</c:v>
                </c:pt>
                <c:pt idx="11">
                  <c:v>Arunachal Pradesh</c:v>
                </c:pt>
                <c:pt idx="12">
                  <c:v>Meghalaya</c:v>
                </c:pt>
                <c:pt idx="13">
                  <c:v>Chandigarh</c:v>
                </c:pt>
                <c:pt idx="14">
                  <c:v>Gujarat</c:v>
                </c:pt>
                <c:pt idx="15">
                  <c:v>Karnataka</c:v>
                </c:pt>
                <c:pt idx="16">
                  <c:v>Tamil Nadu</c:v>
                </c:pt>
                <c:pt idx="17">
                  <c:v>Ladakh</c:v>
                </c:pt>
                <c:pt idx="18">
                  <c:v>Uttar Pradesh</c:v>
                </c:pt>
                <c:pt idx="19">
                  <c:v>Dadra and Nagar Haveli and Daman and Diu</c:v>
                </c:pt>
                <c:pt idx="20">
                  <c:v>Kerala</c:v>
                </c:pt>
                <c:pt idx="21">
                  <c:v>Chhattisgarh</c:v>
                </c:pt>
                <c:pt idx="22">
                  <c:v>Telangana</c:v>
                </c:pt>
                <c:pt idx="23">
                  <c:v>Assam</c:v>
                </c:pt>
                <c:pt idx="24">
                  <c:v>Punjab</c:v>
                </c:pt>
                <c:pt idx="25">
                  <c:v>Delhi</c:v>
                </c:pt>
                <c:pt idx="26">
                  <c:v>Sikkim</c:v>
                </c:pt>
                <c:pt idx="27">
                  <c:v>Goa</c:v>
                </c:pt>
                <c:pt idx="28">
                  <c:v>Nagaland</c:v>
                </c:pt>
                <c:pt idx="29">
                  <c:v>Odisha</c:v>
                </c:pt>
                <c:pt idx="30">
                  <c:v>Bihar</c:v>
                </c:pt>
                <c:pt idx="31">
                  <c:v>Andaman and Nicobar Islands</c:v>
                </c:pt>
                <c:pt idx="32">
                  <c:v>West Bengal</c:v>
                </c:pt>
                <c:pt idx="33">
                  <c:v>(blank)</c:v>
                </c:pt>
                <c:pt idx="34">
                  <c:v>Manipur</c:v>
                </c:pt>
                <c:pt idx="35">
                  <c:v>Mizoram</c:v>
                </c:pt>
                <c:pt idx="36">
                  <c:v>Lakshadweep</c:v>
                </c:pt>
              </c:strCache>
            </c:strRef>
          </c:cat>
          <c:val>
            <c:numRef>
              <c:f>StatewiseTestingDetails!$X$43:$X$80</c:f>
              <c:numCache>
                <c:formatCode>General</c:formatCode>
                <c:ptCount val="37"/>
                <c:pt idx="0">
                  <c:v>3325546267</c:v>
                </c:pt>
                <c:pt idx="1">
                  <c:v>1593489409</c:v>
                </c:pt>
                <c:pt idx="2">
                  <c:v>1591716108</c:v>
                </c:pt>
                <c:pt idx="3">
                  <c:v>1211881437</c:v>
                </c:pt>
                <c:pt idx="4">
                  <c:v>715848996</c:v>
                </c:pt>
                <c:pt idx="5">
                  <c:v>712426421</c:v>
                </c:pt>
                <c:pt idx="6">
                  <c:v>535500271</c:v>
                </c:pt>
                <c:pt idx="7">
                  <c:v>383680847</c:v>
                </c:pt>
                <c:pt idx="8">
                  <c:v>306291739</c:v>
                </c:pt>
                <c:pt idx="9">
                  <c:v>183907117</c:v>
                </c:pt>
                <c:pt idx="10">
                  <c:v>154964113</c:v>
                </c:pt>
                <c:pt idx="11">
                  <c:v>115625772</c:v>
                </c:pt>
                <c:pt idx="12">
                  <c:v>90152964</c:v>
                </c:pt>
                <c:pt idx="13">
                  <c:v>70205651</c:v>
                </c:pt>
                <c:pt idx="14">
                  <c:v>41432659</c:v>
                </c:pt>
                <c:pt idx="15">
                  <c:v>35609721</c:v>
                </c:pt>
                <c:pt idx="16">
                  <c:v>32180448</c:v>
                </c:pt>
                <c:pt idx="17">
                  <c:v>24346702</c:v>
                </c:pt>
                <c:pt idx="18">
                  <c:v>16231602</c:v>
                </c:pt>
                <c:pt idx="19">
                  <c:v>6047477</c:v>
                </c:pt>
                <c:pt idx="20">
                  <c:v>3219804</c:v>
                </c:pt>
                <c:pt idx="21">
                  <c:v>2701459</c:v>
                </c:pt>
                <c:pt idx="22">
                  <c:v>2475974</c:v>
                </c:pt>
                <c:pt idx="23">
                  <c:v>2163110</c:v>
                </c:pt>
                <c:pt idx="24">
                  <c:v>1356506</c:v>
                </c:pt>
                <c:pt idx="25">
                  <c:v>443105</c:v>
                </c:pt>
                <c:pt idx="26">
                  <c:v>438779</c:v>
                </c:pt>
                <c:pt idx="27">
                  <c:v>115631</c:v>
                </c:pt>
                <c:pt idx="28">
                  <c:v>109169</c:v>
                </c:pt>
                <c:pt idx="29">
                  <c:v>64160</c:v>
                </c:pt>
                <c:pt idx="30">
                  <c:v>2299</c:v>
                </c:pt>
                <c:pt idx="31">
                  <c:v>1210</c:v>
                </c:pt>
                <c:pt idx="32">
                  <c:v>568</c:v>
                </c:pt>
                <c:pt idx="35">
                  <c:v>0</c:v>
                </c:pt>
              </c:numCache>
            </c:numRef>
          </c:val>
          <c:extLst>
            <c:ext xmlns:c16="http://schemas.microsoft.com/office/drawing/2014/chart" uri="{C3380CC4-5D6E-409C-BE32-E72D297353CC}">
              <c16:uniqueId val="{00000000-EBAC-44ED-AE0D-9FC7B6D55374}"/>
            </c:ext>
          </c:extLst>
        </c:ser>
        <c:dLbls>
          <c:showLegendKey val="0"/>
          <c:showVal val="0"/>
          <c:showCatName val="0"/>
          <c:showSerName val="0"/>
          <c:showPercent val="0"/>
          <c:showBubbleSize val="0"/>
        </c:dLbls>
        <c:gapWidth val="219"/>
        <c:overlap val="-27"/>
        <c:axId val="1566274767"/>
        <c:axId val="1566279343"/>
      </c:barChart>
      <c:catAx>
        <c:axId val="1566274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6279343"/>
        <c:crosses val="autoZero"/>
        <c:auto val="1"/>
        <c:lblAlgn val="ctr"/>
        <c:lblOffset val="100"/>
        <c:noMultiLvlLbl val="0"/>
      </c:catAx>
      <c:valAx>
        <c:axId val="1566279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62747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[StatewiseTestingDetails_PSA.xlsx]StatewiseTestingDetails!PivotTable21</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a:t>
            </a:r>
            <a:r>
              <a:rPr lang="en-US" baseline="0"/>
              <a:t> and Bottom postive cases in the states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StatewiseTestingDetails!$X$82</c:f>
              <c:strCache>
                <c:ptCount val="1"/>
                <c:pt idx="0">
                  <c:v>Total</c:v>
                </c:pt>
              </c:strCache>
            </c:strRef>
          </c:tx>
          <c:spPr>
            <a:solidFill>
              <a:schemeClr val="accent1"/>
            </a:solidFill>
            <a:ln>
              <a:noFill/>
            </a:ln>
            <a:effectLst/>
          </c:spPr>
          <c:invertIfNegative val="0"/>
          <c:cat>
            <c:strRef>
              <c:f>StatewiseTestingDetails!$W$83:$W$120</c:f>
              <c:strCache>
                <c:ptCount val="37"/>
                <c:pt idx="0">
                  <c:v>Maharashtra</c:v>
                </c:pt>
                <c:pt idx="1">
                  <c:v>Kerala</c:v>
                </c:pt>
                <c:pt idx="2">
                  <c:v>Jharkhand</c:v>
                </c:pt>
                <c:pt idx="3">
                  <c:v>Tamil Nadu</c:v>
                </c:pt>
                <c:pt idx="4">
                  <c:v>Tripura</c:v>
                </c:pt>
                <c:pt idx="5">
                  <c:v>Gujarat</c:v>
                </c:pt>
                <c:pt idx="6">
                  <c:v>Delhi</c:v>
                </c:pt>
                <c:pt idx="7">
                  <c:v>Puducherry</c:v>
                </c:pt>
                <c:pt idx="8">
                  <c:v>Karnataka</c:v>
                </c:pt>
                <c:pt idx="9">
                  <c:v>Andhra Pradesh</c:v>
                </c:pt>
                <c:pt idx="10">
                  <c:v>Telangana</c:v>
                </c:pt>
                <c:pt idx="11">
                  <c:v>West Bengal</c:v>
                </c:pt>
                <c:pt idx="12">
                  <c:v>Haryana</c:v>
                </c:pt>
                <c:pt idx="13">
                  <c:v>Uttar Pradesh</c:v>
                </c:pt>
                <c:pt idx="14">
                  <c:v>Rajasthan</c:v>
                </c:pt>
                <c:pt idx="15">
                  <c:v>Odisha</c:v>
                </c:pt>
                <c:pt idx="16">
                  <c:v>Assam</c:v>
                </c:pt>
                <c:pt idx="17">
                  <c:v>Bihar</c:v>
                </c:pt>
                <c:pt idx="18">
                  <c:v>Madhya Pradesh</c:v>
                </c:pt>
                <c:pt idx="19">
                  <c:v>Andaman and Nicobar Islands</c:v>
                </c:pt>
                <c:pt idx="20">
                  <c:v>Jammu and Kashmir</c:v>
                </c:pt>
                <c:pt idx="21">
                  <c:v>Punjab</c:v>
                </c:pt>
                <c:pt idx="22">
                  <c:v>Chhattisgarh</c:v>
                </c:pt>
                <c:pt idx="23">
                  <c:v>Uttarakhand</c:v>
                </c:pt>
                <c:pt idx="24">
                  <c:v>Goa</c:v>
                </c:pt>
                <c:pt idx="25">
                  <c:v>Dadra and Nagar Haveli and Daman and Diu</c:v>
                </c:pt>
                <c:pt idx="26">
                  <c:v>Himachal Pradesh</c:v>
                </c:pt>
                <c:pt idx="27">
                  <c:v>Manipur</c:v>
                </c:pt>
                <c:pt idx="28">
                  <c:v>Nagaland</c:v>
                </c:pt>
                <c:pt idx="29">
                  <c:v>Ladakh</c:v>
                </c:pt>
                <c:pt idx="30">
                  <c:v>Chandigarh</c:v>
                </c:pt>
                <c:pt idx="31">
                  <c:v>Arunachal Pradesh</c:v>
                </c:pt>
                <c:pt idx="32">
                  <c:v>Meghalaya</c:v>
                </c:pt>
                <c:pt idx="33">
                  <c:v>Mizoram</c:v>
                </c:pt>
                <c:pt idx="34">
                  <c:v>Sikkim</c:v>
                </c:pt>
                <c:pt idx="35">
                  <c:v>(blank)</c:v>
                </c:pt>
                <c:pt idx="36">
                  <c:v>Lakshadweep</c:v>
                </c:pt>
              </c:strCache>
            </c:strRef>
          </c:cat>
          <c:val>
            <c:numRef>
              <c:f>StatewiseTestingDetails!$X$83:$X$120</c:f>
              <c:numCache>
                <c:formatCode>General</c:formatCode>
                <c:ptCount val="37"/>
                <c:pt idx="0">
                  <c:v>96901583</c:v>
                </c:pt>
                <c:pt idx="1">
                  <c:v>79723175</c:v>
                </c:pt>
                <c:pt idx="2">
                  <c:v>46499325</c:v>
                </c:pt>
                <c:pt idx="3">
                  <c:v>12772604</c:v>
                </c:pt>
                <c:pt idx="4">
                  <c:v>10061637</c:v>
                </c:pt>
                <c:pt idx="5">
                  <c:v>8009517</c:v>
                </c:pt>
                <c:pt idx="6">
                  <c:v>6848173</c:v>
                </c:pt>
                <c:pt idx="7">
                  <c:v>6287323</c:v>
                </c:pt>
                <c:pt idx="8">
                  <c:v>4701197</c:v>
                </c:pt>
                <c:pt idx="9">
                  <c:v>3859260</c:v>
                </c:pt>
                <c:pt idx="10">
                  <c:v>3855373</c:v>
                </c:pt>
                <c:pt idx="11">
                  <c:v>3487431</c:v>
                </c:pt>
                <c:pt idx="12">
                  <c:v>2830153</c:v>
                </c:pt>
                <c:pt idx="13">
                  <c:v>2743971</c:v>
                </c:pt>
                <c:pt idx="14">
                  <c:v>2445076</c:v>
                </c:pt>
                <c:pt idx="15">
                  <c:v>2214458</c:v>
                </c:pt>
                <c:pt idx="16">
                  <c:v>2065991</c:v>
                </c:pt>
                <c:pt idx="17">
                  <c:v>1859345</c:v>
                </c:pt>
                <c:pt idx="18">
                  <c:v>1679782</c:v>
                </c:pt>
                <c:pt idx="19">
                  <c:v>1658619</c:v>
                </c:pt>
                <c:pt idx="20">
                  <c:v>977615</c:v>
                </c:pt>
                <c:pt idx="21">
                  <c:v>960287</c:v>
                </c:pt>
                <c:pt idx="22">
                  <c:v>467857</c:v>
                </c:pt>
                <c:pt idx="23">
                  <c:v>350257</c:v>
                </c:pt>
                <c:pt idx="24">
                  <c:v>266181</c:v>
                </c:pt>
                <c:pt idx="25">
                  <c:v>169010</c:v>
                </c:pt>
                <c:pt idx="26">
                  <c:v>119494</c:v>
                </c:pt>
                <c:pt idx="27">
                  <c:v>101501</c:v>
                </c:pt>
                <c:pt idx="28">
                  <c:v>90682</c:v>
                </c:pt>
                <c:pt idx="29">
                  <c:v>89027</c:v>
                </c:pt>
                <c:pt idx="30">
                  <c:v>59195</c:v>
                </c:pt>
                <c:pt idx="31">
                  <c:v>51245</c:v>
                </c:pt>
                <c:pt idx="32">
                  <c:v>33904</c:v>
                </c:pt>
                <c:pt idx="33">
                  <c:v>19785</c:v>
                </c:pt>
                <c:pt idx="34">
                  <c:v>17644</c:v>
                </c:pt>
              </c:numCache>
            </c:numRef>
          </c:val>
          <c:extLst>
            <c:ext xmlns:c16="http://schemas.microsoft.com/office/drawing/2014/chart" uri="{C3380CC4-5D6E-409C-BE32-E72D297353CC}">
              <c16:uniqueId val="{00000000-7A4E-4CD3-A87E-90E4E00E40FC}"/>
            </c:ext>
          </c:extLst>
        </c:ser>
        <c:dLbls>
          <c:showLegendKey val="0"/>
          <c:showVal val="0"/>
          <c:showCatName val="0"/>
          <c:showSerName val="0"/>
          <c:showPercent val="0"/>
          <c:showBubbleSize val="0"/>
        </c:dLbls>
        <c:gapWidth val="219"/>
        <c:overlap val="-27"/>
        <c:axId val="1564983791"/>
        <c:axId val="1564986287"/>
      </c:barChart>
      <c:catAx>
        <c:axId val="15649837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4986287"/>
        <c:crosses val="autoZero"/>
        <c:auto val="1"/>
        <c:lblAlgn val="ctr"/>
        <c:lblOffset val="100"/>
        <c:noMultiLvlLbl val="0"/>
      </c:catAx>
      <c:valAx>
        <c:axId val="1564986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49837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[covid_19_india.csv]covid_19_india!PivotTable8</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Confirmed cases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covid_19_india!$AB$1</c:f>
              <c:strCache>
                <c:ptCount val="1"/>
                <c:pt idx="0">
                  <c:v>Total</c:v>
                </c:pt>
              </c:strCache>
            </c:strRef>
          </c:tx>
          <c:spPr>
            <a:solidFill>
              <a:schemeClr val="accent1"/>
            </a:solidFill>
            <a:ln>
              <a:noFill/>
            </a:ln>
            <a:effectLst/>
          </c:spPr>
          <c:invertIfNegative val="0"/>
          <c:cat>
            <c:strRef>
              <c:f>covid_19_india!$AA$2:$AA$49</c:f>
              <c:strCache>
                <c:ptCount val="47"/>
                <c:pt idx="0">
                  <c:v>Maharashtra</c:v>
                </c:pt>
                <c:pt idx="1">
                  <c:v>Karnataka</c:v>
                </c:pt>
                <c:pt idx="2">
                  <c:v>Kerala</c:v>
                </c:pt>
                <c:pt idx="3">
                  <c:v>Tamil Nadu</c:v>
                </c:pt>
                <c:pt idx="4">
                  <c:v>Andhra Pradesh</c:v>
                </c:pt>
                <c:pt idx="5">
                  <c:v>Uttar Pradesh</c:v>
                </c:pt>
                <c:pt idx="6">
                  <c:v>Delhi</c:v>
                </c:pt>
                <c:pt idx="7">
                  <c:v>West Bengal</c:v>
                </c:pt>
                <c:pt idx="8">
                  <c:v>Chhattisgarh</c:v>
                </c:pt>
                <c:pt idx="9">
                  <c:v>Rajasthan</c:v>
                </c:pt>
                <c:pt idx="10">
                  <c:v>Odisha</c:v>
                </c:pt>
                <c:pt idx="11">
                  <c:v>Gujarat</c:v>
                </c:pt>
                <c:pt idx="12">
                  <c:v>Madhya Pradesh</c:v>
                </c:pt>
                <c:pt idx="13">
                  <c:v>Haryana</c:v>
                </c:pt>
                <c:pt idx="14">
                  <c:v>Bihar</c:v>
                </c:pt>
                <c:pt idx="15">
                  <c:v>Assam</c:v>
                </c:pt>
                <c:pt idx="16">
                  <c:v>Punjab</c:v>
                </c:pt>
                <c:pt idx="17">
                  <c:v>Telengana</c:v>
                </c:pt>
                <c:pt idx="18">
                  <c:v>Jharkhand</c:v>
                </c:pt>
                <c:pt idx="19">
                  <c:v>Jammu and Kashmir</c:v>
                </c:pt>
                <c:pt idx="20">
                  <c:v>Telangana</c:v>
                </c:pt>
                <c:pt idx="21">
                  <c:v>Uttarakhand</c:v>
                </c:pt>
                <c:pt idx="22">
                  <c:v>Himachal Pradesh</c:v>
                </c:pt>
                <c:pt idx="23">
                  <c:v>Goa</c:v>
                </c:pt>
                <c:pt idx="24">
                  <c:v>Puducherry</c:v>
                </c:pt>
                <c:pt idx="25">
                  <c:v>Tripura</c:v>
                </c:pt>
                <c:pt idx="26">
                  <c:v>Manipur</c:v>
                </c:pt>
                <c:pt idx="27">
                  <c:v>Chandigarh</c:v>
                </c:pt>
                <c:pt idx="28">
                  <c:v>Meghalaya</c:v>
                </c:pt>
                <c:pt idx="29">
                  <c:v>Arunachal Pradesh</c:v>
                </c:pt>
                <c:pt idx="30">
                  <c:v>Maharashtra***</c:v>
                </c:pt>
                <c:pt idx="31">
                  <c:v>Nagaland</c:v>
                </c:pt>
                <c:pt idx="32">
                  <c:v>Ladakh</c:v>
                </c:pt>
                <c:pt idx="33">
                  <c:v>Sikkim</c:v>
                </c:pt>
                <c:pt idx="34">
                  <c:v>Karanataka</c:v>
                </c:pt>
                <c:pt idx="35">
                  <c:v>Mizoram</c:v>
                </c:pt>
                <c:pt idx="36">
                  <c:v>Andaman and Nicobar Islands</c:v>
                </c:pt>
                <c:pt idx="37">
                  <c:v>Dadra and Nagar Haveli and Daman and Diu</c:v>
                </c:pt>
                <c:pt idx="38">
                  <c:v>Bihar****</c:v>
                </c:pt>
                <c:pt idx="39">
                  <c:v>Lakshadweep</c:v>
                </c:pt>
                <c:pt idx="40">
                  <c:v>Madhya Pradesh***</c:v>
                </c:pt>
                <c:pt idx="41">
                  <c:v>Cases being reassigned to states</c:v>
                </c:pt>
                <c:pt idx="42">
                  <c:v>Himanchal Pradesh</c:v>
                </c:pt>
                <c:pt idx="43">
                  <c:v>Dadra and Nagar Haveli</c:v>
                </c:pt>
                <c:pt idx="44">
                  <c:v>Unassigned</c:v>
                </c:pt>
                <c:pt idx="45">
                  <c:v>Daman &amp; Diu</c:v>
                </c:pt>
                <c:pt idx="46">
                  <c:v>(blank)</c:v>
                </c:pt>
              </c:strCache>
            </c:strRef>
          </c:cat>
          <c:val>
            <c:numRef>
              <c:f>covid_19_india!$AB$2:$AB$49</c:f>
              <c:numCache>
                <c:formatCode>General</c:formatCode>
                <c:ptCount val="47"/>
                <c:pt idx="0">
                  <c:v>1064427740</c:v>
                </c:pt>
                <c:pt idx="1">
                  <c:v>459735683</c:v>
                </c:pt>
                <c:pt idx="2">
                  <c:v>427313974</c:v>
                </c:pt>
                <c:pt idx="3">
                  <c:v>408786439</c:v>
                </c:pt>
                <c:pt idx="4">
                  <c:v>374631235</c:v>
                </c:pt>
                <c:pt idx="5">
                  <c:v>297247727</c:v>
                </c:pt>
                <c:pt idx="6">
                  <c:v>274298085</c:v>
                </c:pt>
                <c:pt idx="7">
                  <c:v>249317376</c:v>
                </c:pt>
                <c:pt idx="8">
                  <c:v>154749830</c:v>
                </c:pt>
                <c:pt idx="9">
                  <c:v>153785608</c:v>
                </c:pt>
                <c:pt idx="10">
                  <c:v>151269645</c:v>
                </c:pt>
                <c:pt idx="11">
                  <c:v>135995074</c:v>
                </c:pt>
                <c:pt idx="12">
                  <c:v>128497899</c:v>
                </c:pt>
                <c:pt idx="13">
                  <c:v>127416925</c:v>
                </c:pt>
                <c:pt idx="14">
                  <c:v>125705196</c:v>
                </c:pt>
                <c:pt idx="15">
                  <c:v>94685693</c:v>
                </c:pt>
                <c:pt idx="16">
                  <c:v>94555404</c:v>
                </c:pt>
                <c:pt idx="17">
                  <c:v>69990668</c:v>
                </c:pt>
                <c:pt idx="18">
                  <c:v>58985998</c:v>
                </c:pt>
                <c:pt idx="19">
                  <c:v>55217287</c:v>
                </c:pt>
                <c:pt idx="20">
                  <c:v>54737373</c:v>
                </c:pt>
                <c:pt idx="21">
                  <c:v>50059393</c:v>
                </c:pt>
                <c:pt idx="22">
                  <c:v>28166667</c:v>
                </c:pt>
                <c:pt idx="23">
                  <c:v>26694923</c:v>
                </c:pt>
                <c:pt idx="24">
                  <c:v>18973138</c:v>
                </c:pt>
                <c:pt idx="25">
                  <c:v>13331258</c:v>
                </c:pt>
                <c:pt idx="26">
                  <c:v>11692893</c:v>
                </c:pt>
                <c:pt idx="27">
                  <c:v>10300873</c:v>
                </c:pt>
                <c:pt idx="28">
                  <c:v>6743891</c:v>
                </c:pt>
                <c:pt idx="29">
                  <c:v>6730183</c:v>
                </c:pt>
                <c:pt idx="30">
                  <c:v>6229596</c:v>
                </c:pt>
                <c:pt idx="31">
                  <c:v>4785970</c:v>
                </c:pt>
                <c:pt idx="32">
                  <c:v>3870882</c:v>
                </c:pt>
                <c:pt idx="33">
                  <c:v>2938742</c:v>
                </c:pt>
                <c:pt idx="34">
                  <c:v>2885238</c:v>
                </c:pt>
                <c:pt idx="35">
                  <c:v>2594668</c:v>
                </c:pt>
                <c:pt idx="36">
                  <c:v>1870612</c:v>
                </c:pt>
                <c:pt idx="37">
                  <c:v>1842763</c:v>
                </c:pt>
                <c:pt idx="38">
                  <c:v>1430909</c:v>
                </c:pt>
                <c:pt idx="39">
                  <c:v>823634</c:v>
                </c:pt>
                <c:pt idx="40">
                  <c:v>791656</c:v>
                </c:pt>
                <c:pt idx="41">
                  <c:v>345565</c:v>
                </c:pt>
                <c:pt idx="42">
                  <c:v>204516</c:v>
                </c:pt>
                <c:pt idx="43">
                  <c:v>20722</c:v>
                </c:pt>
                <c:pt idx="44">
                  <c:v>161</c:v>
                </c:pt>
                <c:pt idx="45">
                  <c:v>2</c:v>
                </c:pt>
              </c:numCache>
            </c:numRef>
          </c:val>
          <c:extLst>
            <c:ext xmlns:c16="http://schemas.microsoft.com/office/drawing/2014/chart" uri="{C3380CC4-5D6E-409C-BE32-E72D297353CC}">
              <c16:uniqueId val="{00000000-2490-46F3-BBB9-02646D1C280B}"/>
            </c:ext>
          </c:extLst>
        </c:ser>
        <c:dLbls>
          <c:showLegendKey val="0"/>
          <c:showVal val="0"/>
          <c:showCatName val="0"/>
          <c:showSerName val="0"/>
          <c:showPercent val="0"/>
          <c:showBubbleSize val="0"/>
        </c:dLbls>
        <c:gapWidth val="219"/>
        <c:overlap val="-27"/>
        <c:axId val="701036639"/>
        <c:axId val="701043711"/>
      </c:barChart>
      <c:catAx>
        <c:axId val="701036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1043711"/>
        <c:crosses val="autoZero"/>
        <c:auto val="1"/>
        <c:lblAlgn val="ctr"/>
        <c:lblOffset val="100"/>
        <c:noMultiLvlLbl val="0"/>
      </c:catAx>
      <c:valAx>
        <c:axId val="701043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10366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[covid_19_india.csv]covid_19_india!PivotTable11</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Death</a:t>
            </a:r>
            <a:r>
              <a:rPr lang="en-US" baseline="0" dirty="0"/>
              <a:t> in percentage</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covid_19_india!$AB$151</c:f>
              <c:strCache>
                <c:ptCount val="1"/>
                <c:pt idx="0">
                  <c:v>Total</c:v>
                </c:pt>
              </c:strCache>
            </c:strRef>
          </c:tx>
          <c:spPr>
            <a:solidFill>
              <a:schemeClr val="accent1"/>
            </a:solidFill>
            <a:ln>
              <a:noFill/>
            </a:ln>
            <a:effectLst/>
          </c:spPr>
          <c:invertIfNegative val="0"/>
          <c:cat>
            <c:strRef>
              <c:f>covid_19_india!$AA$152:$AA$199</c:f>
              <c:strCache>
                <c:ptCount val="47"/>
                <c:pt idx="0">
                  <c:v>Maharashtra</c:v>
                </c:pt>
                <c:pt idx="1">
                  <c:v>Karnataka</c:v>
                </c:pt>
                <c:pt idx="2">
                  <c:v>Tamil Nadu</c:v>
                </c:pt>
                <c:pt idx="3">
                  <c:v>Delhi</c:v>
                </c:pt>
                <c:pt idx="4">
                  <c:v>Uttar Pradesh</c:v>
                </c:pt>
                <c:pt idx="5">
                  <c:v>West Bengal</c:v>
                </c:pt>
                <c:pt idx="6">
                  <c:v>Andhra Pradesh</c:v>
                </c:pt>
                <c:pt idx="7">
                  <c:v>Punjab</c:v>
                </c:pt>
                <c:pt idx="8">
                  <c:v>Gujarat</c:v>
                </c:pt>
                <c:pt idx="9">
                  <c:v>Chhattisgarh</c:v>
                </c:pt>
                <c:pt idx="10">
                  <c:v>Kerala</c:v>
                </c:pt>
                <c:pt idx="11">
                  <c:v>Madhya Pradesh</c:v>
                </c:pt>
                <c:pt idx="12">
                  <c:v>Haryana</c:v>
                </c:pt>
                <c:pt idx="13">
                  <c:v>Rajasthan</c:v>
                </c:pt>
                <c:pt idx="14">
                  <c:v>Bihar</c:v>
                </c:pt>
                <c:pt idx="15">
                  <c:v>Uttarakhand</c:v>
                </c:pt>
                <c:pt idx="16">
                  <c:v>Jammu and Kashmir</c:v>
                </c:pt>
                <c:pt idx="17">
                  <c:v>Odisha</c:v>
                </c:pt>
                <c:pt idx="18">
                  <c:v>Jharkhand</c:v>
                </c:pt>
                <c:pt idx="19">
                  <c:v>Assam</c:v>
                </c:pt>
                <c:pt idx="20">
                  <c:v>Himachal Pradesh</c:v>
                </c:pt>
                <c:pt idx="21">
                  <c:v>Goa</c:v>
                </c:pt>
                <c:pt idx="22">
                  <c:v>Telengana</c:v>
                </c:pt>
                <c:pt idx="23">
                  <c:v>Telangana</c:v>
                </c:pt>
                <c:pt idx="24">
                  <c:v>Puducherry</c:v>
                </c:pt>
                <c:pt idx="25">
                  <c:v>Manipur</c:v>
                </c:pt>
                <c:pt idx="26">
                  <c:v>Tripura</c:v>
                </c:pt>
                <c:pt idx="27">
                  <c:v>Chandigarh</c:v>
                </c:pt>
                <c:pt idx="28">
                  <c:v>Maharashtra***</c:v>
                </c:pt>
                <c:pt idx="29">
                  <c:v>Meghalaya</c:v>
                </c:pt>
                <c:pt idx="30">
                  <c:v>Nagaland</c:v>
                </c:pt>
                <c:pt idx="31">
                  <c:v>Sikkim</c:v>
                </c:pt>
                <c:pt idx="32">
                  <c:v>Ladakh</c:v>
                </c:pt>
                <c:pt idx="33">
                  <c:v>Karanataka</c:v>
                </c:pt>
                <c:pt idx="34">
                  <c:v>Andaman and Nicobar Islands</c:v>
                </c:pt>
                <c:pt idx="35">
                  <c:v>Arunachal Pradesh</c:v>
                </c:pt>
                <c:pt idx="36">
                  <c:v>Bihar****</c:v>
                </c:pt>
                <c:pt idx="37">
                  <c:v>Madhya Pradesh***</c:v>
                </c:pt>
                <c:pt idx="38">
                  <c:v>Mizoram</c:v>
                </c:pt>
                <c:pt idx="39">
                  <c:v>Himanchal Pradesh</c:v>
                </c:pt>
                <c:pt idx="40">
                  <c:v>Lakshadweep</c:v>
                </c:pt>
                <c:pt idx="41">
                  <c:v>Dadra and Nagar Haveli and Daman and Diu</c:v>
                </c:pt>
                <c:pt idx="42">
                  <c:v>Dadra and Nagar Haveli</c:v>
                </c:pt>
                <c:pt idx="43">
                  <c:v>(blank)</c:v>
                </c:pt>
                <c:pt idx="44">
                  <c:v>Daman &amp; Diu</c:v>
                </c:pt>
                <c:pt idx="45">
                  <c:v>Cases being reassigned to states</c:v>
                </c:pt>
                <c:pt idx="46">
                  <c:v>Unassigned</c:v>
                </c:pt>
              </c:strCache>
            </c:strRef>
          </c:cat>
          <c:val>
            <c:numRef>
              <c:f>covid_19_india!$AB$152:$AB$199</c:f>
              <c:numCache>
                <c:formatCode>0.00%</c:formatCode>
                <c:ptCount val="47"/>
                <c:pt idx="0">
                  <c:v>0.32403289527436929</c:v>
                </c:pt>
                <c:pt idx="1">
                  <c:v>8.2295746930350439E-2</c:v>
                </c:pt>
                <c:pt idx="2">
                  <c:v>8.0645357964325287E-2</c:v>
                </c:pt>
                <c:pt idx="3">
                  <c:v>6.7838472454246915E-2</c:v>
                </c:pt>
                <c:pt idx="4">
                  <c:v>5.6633804695143362E-2</c:v>
                </c:pt>
                <c:pt idx="5">
                  <c:v>5.2961662643723137E-2</c:v>
                </c:pt>
                <c:pt idx="6">
                  <c:v>4.0520907126961464E-2</c:v>
                </c:pt>
                <c:pt idx="7">
                  <c:v>3.794479682287398E-2</c:v>
                </c:pt>
                <c:pt idx="8">
                  <c:v>3.0610420172919994E-2</c:v>
                </c:pt>
                <c:pt idx="9">
                  <c:v>2.7926348829251102E-2</c:v>
                </c:pt>
                <c:pt idx="10">
                  <c:v>2.4888096829491411E-2</c:v>
                </c:pt>
                <c:pt idx="11">
                  <c:v>2.4202498213854486E-2</c:v>
                </c:pt>
                <c:pt idx="12">
                  <c:v>2.0361081074800752E-2</c:v>
                </c:pt>
                <c:pt idx="13">
                  <c:v>2.0023451185433208E-2</c:v>
                </c:pt>
                <c:pt idx="14">
                  <c:v>1.4475176912741626E-2</c:v>
                </c:pt>
                <c:pt idx="15">
                  <c:v>1.3224839103108918E-2</c:v>
                </c:pt>
                <c:pt idx="16">
                  <c:v>1.1506665328801039E-2</c:v>
                </c:pt>
                <c:pt idx="17">
                  <c:v>1.0556053133051514E-2</c:v>
                </c:pt>
                <c:pt idx="18">
                  <c:v>1.0101216206706336E-2</c:v>
                </c:pt>
                <c:pt idx="19">
                  <c:v>8.4855105155174151E-3</c:v>
                </c:pt>
                <c:pt idx="20">
                  <c:v>6.6084148699450526E-3</c:v>
                </c:pt>
                <c:pt idx="21">
                  <c:v>6.0305472224146672E-3</c:v>
                </c:pt>
                <c:pt idx="22">
                  <c:v>5.7579269041642738E-3</c:v>
                </c:pt>
                <c:pt idx="23">
                  <c:v>4.5334577559869417E-3</c:v>
                </c:pt>
                <c:pt idx="24">
                  <c:v>4.2558909010269041E-3</c:v>
                </c:pt>
                <c:pt idx="25">
                  <c:v>2.278095846798626E-3</c:v>
                </c:pt>
                <c:pt idx="26">
                  <c:v>2.0628783615275858E-3</c:v>
                </c:pt>
                <c:pt idx="27">
                  <c:v>2.0188052946233477E-3</c:v>
                </c:pt>
                <c:pt idx="28">
                  <c:v>1.880158472081531E-3</c:v>
                </c:pt>
                <c:pt idx="29">
                  <c:v>1.3177631312359616E-3</c:v>
                </c:pt>
                <c:pt idx="30">
                  <c:v>7.654046584814713E-4</c:v>
                </c:pt>
                <c:pt idx="31">
                  <c:v>7.1872890801779818E-4</c:v>
                </c:pt>
                <c:pt idx="32">
                  <c:v>6.3184816732109064E-4</c:v>
                </c:pt>
                <c:pt idx="33">
                  <c:v>5.2049357348538984E-4</c:v>
                </c:pt>
                <c:pt idx="34">
                  <c:v>3.7350665997963926E-4</c:v>
                </c:pt>
                <c:pt idx="35">
                  <c:v>3.543963480984866E-4</c:v>
                </c:pt>
                <c:pt idx="36">
                  <c:v>2.7149871981041652E-4</c:v>
                </c:pt>
                <c:pt idx="37">
                  <c:v>1.5107068218464254E-4</c:v>
                </c:pt>
                <c:pt idx="38">
                  <c:v>1.1979534106988931E-4</c:v>
                </c:pt>
                <c:pt idx="39">
                  <c:v>5.0428791397443495E-5</c:v>
                </c:pt>
                <c:pt idx="40">
                  <c:v>4.9709818038483653E-5</c:v>
                </c:pt>
                <c:pt idx="41">
                  <c:v>1.406311890125456E-5</c:v>
                </c:pt>
                <c:pt idx="42">
                  <c:v>1.1503573743357513E-7</c:v>
                </c:pt>
                <c:pt idx="43">
                  <c:v>0</c:v>
                </c:pt>
                <c:pt idx="44">
                  <c:v>0</c:v>
                </c:pt>
                <c:pt idx="45">
                  <c:v>0</c:v>
                </c:pt>
                <c:pt idx="46">
                  <c:v>0</c:v>
                </c:pt>
              </c:numCache>
            </c:numRef>
          </c:val>
          <c:extLst>
            <c:ext xmlns:c16="http://schemas.microsoft.com/office/drawing/2014/chart" uri="{C3380CC4-5D6E-409C-BE32-E72D297353CC}">
              <c16:uniqueId val="{00000000-9083-42F5-8AEB-D446FFF205BC}"/>
            </c:ext>
          </c:extLst>
        </c:ser>
        <c:dLbls>
          <c:showLegendKey val="0"/>
          <c:showVal val="0"/>
          <c:showCatName val="0"/>
          <c:showSerName val="0"/>
          <c:showPercent val="0"/>
          <c:showBubbleSize val="0"/>
        </c:dLbls>
        <c:gapWidth val="219"/>
        <c:overlap val="-27"/>
        <c:axId val="528208351"/>
        <c:axId val="528211263"/>
      </c:barChart>
      <c:catAx>
        <c:axId val="528208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211263"/>
        <c:crosses val="autoZero"/>
        <c:auto val="1"/>
        <c:lblAlgn val="ctr"/>
        <c:lblOffset val="100"/>
        <c:noMultiLvlLbl val="0"/>
      </c:catAx>
      <c:valAx>
        <c:axId val="52821126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2083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[covid_19_india.csv]Sheet1!PivotTable1</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Total number of cured</a:t>
            </a:r>
            <a:r>
              <a:rPr lang="en-US" baseline="0" dirty="0"/>
              <a:t> cases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Sheet1!$B$1</c:f>
              <c:strCache>
                <c:ptCount val="1"/>
                <c:pt idx="0">
                  <c:v>Total</c:v>
                </c:pt>
              </c:strCache>
            </c:strRef>
          </c:tx>
          <c:spPr>
            <a:solidFill>
              <a:schemeClr val="accent1"/>
            </a:solidFill>
            <a:ln>
              <a:noFill/>
            </a:ln>
            <a:effectLst/>
          </c:spPr>
          <c:invertIfNegative val="0"/>
          <c:cat>
            <c:strRef>
              <c:f>Sheet1!$A$2:$A$48</c:f>
              <c:strCache>
                <c:ptCount val="46"/>
                <c:pt idx="0">
                  <c:v>Maharashtra</c:v>
                </c:pt>
                <c:pt idx="1">
                  <c:v>Karnataka</c:v>
                </c:pt>
                <c:pt idx="2">
                  <c:v>Kerala</c:v>
                </c:pt>
                <c:pt idx="3">
                  <c:v>Tamil Nadu</c:v>
                </c:pt>
                <c:pt idx="4">
                  <c:v>Andhra Pradesh</c:v>
                </c:pt>
                <c:pt idx="5">
                  <c:v>Uttar Pradesh</c:v>
                </c:pt>
                <c:pt idx="6">
                  <c:v>Delhi</c:v>
                </c:pt>
                <c:pt idx="7">
                  <c:v>West Bengal</c:v>
                </c:pt>
                <c:pt idx="8">
                  <c:v>Chhattisgarh</c:v>
                </c:pt>
                <c:pt idx="9">
                  <c:v>Odisha</c:v>
                </c:pt>
                <c:pt idx="10">
                  <c:v>Rajasthan</c:v>
                </c:pt>
                <c:pt idx="11">
                  <c:v>Gujarat</c:v>
                </c:pt>
                <c:pt idx="12">
                  <c:v>Haryana</c:v>
                </c:pt>
                <c:pt idx="13">
                  <c:v>Madhya Pradesh</c:v>
                </c:pt>
                <c:pt idx="14">
                  <c:v>Bihar</c:v>
                </c:pt>
                <c:pt idx="15">
                  <c:v>Assam</c:v>
                </c:pt>
                <c:pt idx="16">
                  <c:v>Punjab</c:v>
                </c:pt>
                <c:pt idx="17">
                  <c:v>Telengana</c:v>
                </c:pt>
                <c:pt idx="18">
                  <c:v>Jharkhand</c:v>
                </c:pt>
                <c:pt idx="19">
                  <c:v>Telangana</c:v>
                </c:pt>
                <c:pt idx="20">
                  <c:v>Jammu and Kashmir</c:v>
                </c:pt>
                <c:pt idx="21">
                  <c:v>Uttarakhand</c:v>
                </c:pt>
                <c:pt idx="22">
                  <c:v>Himachal Pradesh</c:v>
                </c:pt>
                <c:pt idx="23">
                  <c:v>Goa</c:v>
                </c:pt>
                <c:pt idx="24">
                  <c:v>Puducherry</c:v>
                </c:pt>
                <c:pt idx="25">
                  <c:v>Tripura</c:v>
                </c:pt>
                <c:pt idx="26">
                  <c:v>Manipur</c:v>
                </c:pt>
                <c:pt idx="27">
                  <c:v>Chandigarh</c:v>
                </c:pt>
                <c:pt idx="28">
                  <c:v>Arunachal Pradesh</c:v>
                </c:pt>
                <c:pt idx="29">
                  <c:v>Maharashtra***</c:v>
                </c:pt>
                <c:pt idx="30">
                  <c:v>Meghalaya</c:v>
                </c:pt>
                <c:pt idx="31">
                  <c:v>Nagaland</c:v>
                </c:pt>
                <c:pt idx="32">
                  <c:v>Ladakh</c:v>
                </c:pt>
                <c:pt idx="33">
                  <c:v>Karanataka</c:v>
                </c:pt>
                <c:pt idx="34">
                  <c:v>Sikkim</c:v>
                </c:pt>
                <c:pt idx="35">
                  <c:v>Mizoram</c:v>
                </c:pt>
                <c:pt idx="36">
                  <c:v>Andaman and Nicobar Islands</c:v>
                </c:pt>
                <c:pt idx="37">
                  <c:v>Dadra and Nagar Haveli and Daman and Diu</c:v>
                </c:pt>
                <c:pt idx="38">
                  <c:v>Bihar****</c:v>
                </c:pt>
                <c:pt idx="39">
                  <c:v>Madhya Pradesh***</c:v>
                </c:pt>
                <c:pt idx="40">
                  <c:v>Lakshadweep</c:v>
                </c:pt>
                <c:pt idx="41">
                  <c:v>Himanchal Pradesh</c:v>
                </c:pt>
                <c:pt idx="42">
                  <c:v>Dadra and Nagar Haveli</c:v>
                </c:pt>
                <c:pt idx="43">
                  <c:v>Cases being reassigned to states</c:v>
                </c:pt>
                <c:pt idx="44">
                  <c:v>Unassigned</c:v>
                </c:pt>
                <c:pt idx="45">
                  <c:v>Daman &amp; Diu</c:v>
                </c:pt>
              </c:strCache>
            </c:strRef>
          </c:cat>
          <c:val>
            <c:numRef>
              <c:f>Sheet1!$B$2:$B$48</c:f>
              <c:numCache>
                <c:formatCode>General</c:formatCode>
                <c:ptCount val="46"/>
                <c:pt idx="0">
                  <c:v>963584102</c:v>
                </c:pt>
                <c:pt idx="1">
                  <c:v>416155734</c:v>
                </c:pt>
                <c:pt idx="2">
                  <c:v>390311164</c:v>
                </c:pt>
                <c:pt idx="3">
                  <c:v>381444416</c:v>
                </c:pt>
                <c:pt idx="4">
                  <c:v>352926995</c:v>
                </c:pt>
                <c:pt idx="5">
                  <c:v>276311742</c:v>
                </c:pt>
                <c:pt idx="6">
                  <c:v>260720476</c:v>
                </c:pt>
                <c:pt idx="7">
                  <c:v>233983721</c:v>
                </c:pt>
                <c:pt idx="8">
                  <c:v>142720847</c:v>
                </c:pt>
                <c:pt idx="9">
                  <c:v>142222495</c:v>
                </c:pt>
                <c:pt idx="10">
                  <c:v>141855381</c:v>
                </c:pt>
                <c:pt idx="11">
                  <c:v>125154726</c:v>
                </c:pt>
                <c:pt idx="12">
                  <c:v>119748022</c:v>
                </c:pt>
                <c:pt idx="13">
                  <c:v>119693579</c:v>
                </c:pt>
                <c:pt idx="14">
                  <c:v>118686813</c:v>
                </c:pt>
                <c:pt idx="15">
                  <c:v>87681240</c:v>
                </c:pt>
                <c:pt idx="16">
                  <c:v>86214801</c:v>
                </c:pt>
                <c:pt idx="17">
                  <c:v>64666267</c:v>
                </c:pt>
                <c:pt idx="18">
                  <c:v>54956663</c:v>
                </c:pt>
                <c:pt idx="19">
                  <c:v>51765173</c:v>
                </c:pt>
                <c:pt idx="20">
                  <c:v>50448423</c:v>
                </c:pt>
                <c:pt idx="21">
                  <c:v>45352640</c:v>
                </c:pt>
                <c:pt idx="22">
                  <c:v>25682141</c:v>
                </c:pt>
                <c:pt idx="23">
                  <c:v>24519277</c:v>
                </c:pt>
                <c:pt idx="24">
                  <c:v>17414461</c:v>
                </c:pt>
                <c:pt idx="25">
                  <c:v>12287616</c:v>
                </c:pt>
                <c:pt idx="26">
                  <c:v>10395606</c:v>
                </c:pt>
                <c:pt idx="27">
                  <c:v>9566842</c:v>
                </c:pt>
                <c:pt idx="28">
                  <c:v>6170728</c:v>
                </c:pt>
                <c:pt idx="29">
                  <c:v>6000911</c:v>
                </c:pt>
                <c:pt idx="30">
                  <c:v>5983682</c:v>
                </c:pt>
                <c:pt idx="31">
                  <c:v>4281131</c:v>
                </c:pt>
                <c:pt idx="32">
                  <c:v>3578014</c:v>
                </c:pt>
                <c:pt idx="33">
                  <c:v>2821491</c:v>
                </c:pt>
                <c:pt idx="34">
                  <c:v>2530368</c:v>
                </c:pt>
                <c:pt idx="35">
                  <c:v>2109700</c:v>
                </c:pt>
                <c:pt idx="36">
                  <c:v>1781610</c:v>
                </c:pt>
                <c:pt idx="37">
                  <c:v>1746014</c:v>
                </c:pt>
                <c:pt idx="38">
                  <c:v>1402468</c:v>
                </c:pt>
                <c:pt idx="39">
                  <c:v>780735</c:v>
                </c:pt>
                <c:pt idx="40">
                  <c:v>729839</c:v>
                </c:pt>
                <c:pt idx="41">
                  <c:v>200040</c:v>
                </c:pt>
                <c:pt idx="42">
                  <c:v>20352</c:v>
                </c:pt>
                <c:pt idx="43">
                  <c:v>0</c:v>
                </c:pt>
                <c:pt idx="44">
                  <c:v>0</c:v>
                </c:pt>
                <c:pt idx="45">
                  <c:v>0</c:v>
                </c:pt>
              </c:numCache>
            </c:numRef>
          </c:val>
          <c:extLst>
            <c:ext xmlns:c16="http://schemas.microsoft.com/office/drawing/2014/chart" uri="{C3380CC4-5D6E-409C-BE32-E72D297353CC}">
              <c16:uniqueId val="{00000000-D1A5-4EA0-840D-C84033CC4DD8}"/>
            </c:ext>
          </c:extLst>
        </c:ser>
        <c:dLbls>
          <c:showLegendKey val="0"/>
          <c:showVal val="0"/>
          <c:showCatName val="0"/>
          <c:showSerName val="0"/>
          <c:showPercent val="0"/>
          <c:showBubbleSize val="0"/>
        </c:dLbls>
        <c:gapWidth val="219"/>
        <c:overlap val="-27"/>
        <c:axId val="27405375"/>
        <c:axId val="27399135"/>
      </c:barChart>
      <c:catAx>
        <c:axId val="27405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399135"/>
        <c:crosses val="autoZero"/>
        <c:auto val="1"/>
        <c:lblAlgn val="ctr"/>
        <c:lblOffset val="100"/>
        <c:noMultiLvlLbl val="0"/>
      </c:catAx>
      <c:valAx>
        <c:axId val="27399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4053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[covid_19_india.csv]Sheet1!PivotTable2</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number of Death cases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Sheet1!$B$50</c:f>
              <c:strCache>
                <c:ptCount val="1"/>
                <c:pt idx="0">
                  <c:v>Total</c:v>
                </c:pt>
              </c:strCache>
            </c:strRef>
          </c:tx>
          <c:spPr>
            <a:solidFill>
              <a:schemeClr val="accent1"/>
            </a:solidFill>
            <a:ln>
              <a:noFill/>
            </a:ln>
            <a:effectLst/>
          </c:spPr>
          <c:invertIfNegative val="0"/>
          <c:cat>
            <c:strRef>
              <c:f>Sheet1!$A$51:$A$97</c:f>
              <c:strCache>
                <c:ptCount val="46"/>
                <c:pt idx="0">
                  <c:v>Maharashtra</c:v>
                </c:pt>
                <c:pt idx="1">
                  <c:v>Karnataka</c:v>
                </c:pt>
                <c:pt idx="2">
                  <c:v>Tamil Nadu</c:v>
                </c:pt>
                <c:pt idx="3">
                  <c:v>Delhi</c:v>
                </c:pt>
                <c:pt idx="4">
                  <c:v>Uttar Pradesh</c:v>
                </c:pt>
                <c:pt idx="5">
                  <c:v>West Bengal</c:v>
                </c:pt>
                <c:pt idx="6">
                  <c:v>Andhra Pradesh</c:v>
                </c:pt>
                <c:pt idx="7">
                  <c:v>Punjab</c:v>
                </c:pt>
                <c:pt idx="8">
                  <c:v>Gujarat</c:v>
                </c:pt>
                <c:pt idx="9">
                  <c:v>Chhattisgarh</c:v>
                </c:pt>
                <c:pt idx="10">
                  <c:v>Kerala</c:v>
                </c:pt>
                <c:pt idx="11">
                  <c:v>Madhya Pradesh</c:v>
                </c:pt>
                <c:pt idx="12">
                  <c:v>Haryana</c:v>
                </c:pt>
                <c:pt idx="13">
                  <c:v>Rajasthan</c:v>
                </c:pt>
                <c:pt idx="14">
                  <c:v>Bihar</c:v>
                </c:pt>
                <c:pt idx="15">
                  <c:v>Uttarakhand</c:v>
                </c:pt>
                <c:pt idx="16">
                  <c:v>Jammu and Kashmir</c:v>
                </c:pt>
                <c:pt idx="17">
                  <c:v>Odisha</c:v>
                </c:pt>
                <c:pt idx="18">
                  <c:v>Jharkhand</c:v>
                </c:pt>
                <c:pt idx="19">
                  <c:v>Assam</c:v>
                </c:pt>
                <c:pt idx="20">
                  <c:v>Himachal Pradesh</c:v>
                </c:pt>
                <c:pt idx="21">
                  <c:v>Goa</c:v>
                </c:pt>
                <c:pt idx="22">
                  <c:v>Telengana</c:v>
                </c:pt>
                <c:pt idx="23">
                  <c:v>Telangana</c:v>
                </c:pt>
                <c:pt idx="24">
                  <c:v>Puducherry</c:v>
                </c:pt>
                <c:pt idx="25">
                  <c:v>Manipur</c:v>
                </c:pt>
                <c:pt idx="26">
                  <c:v>Tripura</c:v>
                </c:pt>
                <c:pt idx="27">
                  <c:v>Chandigarh</c:v>
                </c:pt>
                <c:pt idx="28">
                  <c:v>Maharashtra***</c:v>
                </c:pt>
                <c:pt idx="29">
                  <c:v>Meghalaya</c:v>
                </c:pt>
                <c:pt idx="30">
                  <c:v>Nagaland</c:v>
                </c:pt>
                <c:pt idx="31">
                  <c:v>Sikkim</c:v>
                </c:pt>
                <c:pt idx="32">
                  <c:v>Ladakh</c:v>
                </c:pt>
                <c:pt idx="33">
                  <c:v>Karanataka</c:v>
                </c:pt>
                <c:pt idx="34">
                  <c:v>Andaman and Nicobar Islands</c:v>
                </c:pt>
                <c:pt idx="35">
                  <c:v>Arunachal Pradesh</c:v>
                </c:pt>
                <c:pt idx="36">
                  <c:v>Bihar****</c:v>
                </c:pt>
                <c:pt idx="37">
                  <c:v>Madhya Pradesh***</c:v>
                </c:pt>
                <c:pt idx="38">
                  <c:v>Mizoram</c:v>
                </c:pt>
                <c:pt idx="39">
                  <c:v>Himanchal Pradesh</c:v>
                </c:pt>
                <c:pt idx="40">
                  <c:v>Lakshadweep</c:v>
                </c:pt>
                <c:pt idx="41">
                  <c:v>Dadra and Nagar Haveli and Daman and Diu</c:v>
                </c:pt>
                <c:pt idx="42">
                  <c:v>Dadra and Nagar Haveli</c:v>
                </c:pt>
                <c:pt idx="43">
                  <c:v>Daman &amp; Diu</c:v>
                </c:pt>
                <c:pt idx="44">
                  <c:v>Unassigned</c:v>
                </c:pt>
                <c:pt idx="45">
                  <c:v>Cases being reassigned to states</c:v>
                </c:pt>
              </c:strCache>
            </c:strRef>
          </c:cat>
          <c:val>
            <c:numRef>
              <c:f>Sheet1!$B$51:$B$97</c:f>
              <c:numCache>
                <c:formatCode>General</c:formatCode>
                <c:ptCount val="46"/>
                <c:pt idx="0">
                  <c:v>22534416</c:v>
                </c:pt>
                <c:pt idx="1">
                  <c:v>5723143</c:v>
                </c:pt>
                <c:pt idx="2">
                  <c:v>5608369</c:v>
                </c:pt>
                <c:pt idx="3">
                  <c:v>4717732</c:v>
                </c:pt>
                <c:pt idx="4">
                  <c:v>3938519</c:v>
                </c:pt>
                <c:pt idx="5">
                  <c:v>3683145</c:v>
                </c:pt>
                <c:pt idx="6">
                  <c:v>2817970</c:v>
                </c:pt>
                <c:pt idx="7">
                  <c:v>2638818</c:v>
                </c:pt>
                <c:pt idx="8">
                  <c:v>2128759</c:v>
                </c:pt>
                <c:pt idx="9">
                  <c:v>1942099</c:v>
                </c:pt>
                <c:pt idx="10">
                  <c:v>1730808</c:v>
                </c:pt>
                <c:pt idx="11">
                  <c:v>1683129</c:v>
                </c:pt>
                <c:pt idx="12">
                  <c:v>1415983</c:v>
                </c:pt>
                <c:pt idx="13">
                  <c:v>1392503</c:v>
                </c:pt>
                <c:pt idx="14">
                  <c:v>1006656</c:v>
                </c:pt>
                <c:pt idx="15">
                  <c:v>919703</c:v>
                </c:pt>
                <c:pt idx="16">
                  <c:v>800215</c:v>
                </c:pt>
                <c:pt idx="17">
                  <c:v>734106</c:v>
                </c:pt>
                <c:pt idx="18">
                  <c:v>702475</c:v>
                </c:pt>
                <c:pt idx="19">
                  <c:v>590113</c:v>
                </c:pt>
                <c:pt idx="20">
                  <c:v>459573</c:v>
                </c:pt>
                <c:pt idx="21">
                  <c:v>419386</c:v>
                </c:pt>
                <c:pt idx="22">
                  <c:v>400427</c:v>
                </c:pt>
                <c:pt idx="23">
                  <c:v>315273</c:v>
                </c:pt>
                <c:pt idx="24">
                  <c:v>295970</c:v>
                </c:pt>
                <c:pt idx="25">
                  <c:v>158427</c:v>
                </c:pt>
                <c:pt idx="26">
                  <c:v>143460</c:v>
                </c:pt>
                <c:pt idx="27">
                  <c:v>140395</c:v>
                </c:pt>
                <c:pt idx="28">
                  <c:v>130753</c:v>
                </c:pt>
                <c:pt idx="29">
                  <c:v>91642</c:v>
                </c:pt>
                <c:pt idx="30">
                  <c:v>53229</c:v>
                </c:pt>
                <c:pt idx="31">
                  <c:v>49983</c:v>
                </c:pt>
                <c:pt idx="32">
                  <c:v>43941</c:v>
                </c:pt>
                <c:pt idx="33">
                  <c:v>36197</c:v>
                </c:pt>
                <c:pt idx="34">
                  <c:v>25975</c:v>
                </c:pt>
                <c:pt idx="35">
                  <c:v>24646</c:v>
                </c:pt>
                <c:pt idx="36">
                  <c:v>18881</c:v>
                </c:pt>
                <c:pt idx="37">
                  <c:v>10506</c:v>
                </c:pt>
                <c:pt idx="38">
                  <c:v>8331</c:v>
                </c:pt>
                <c:pt idx="39">
                  <c:v>3507</c:v>
                </c:pt>
                <c:pt idx="40">
                  <c:v>3457</c:v>
                </c:pt>
                <c:pt idx="41">
                  <c:v>978</c:v>
                </c:pt>
                <c:pt idx="42">
                  <c:v>8</c:v>
                </c:pt>
                <c:pt idx="43">
                  <c:v>0</c:v>
                </c:pt>
                <c:pt idx="44">
                  <c:v>0</c:v>
                </c:pt>
                <c:pt idx="45">
                  <c:v>0</c:v>
                </c:pt>
              </c:numCache>
            </c:numRef>
          </c:val>
          <c:extLst>
            <c:ext xmlns:c16="http://schemas.microsoft.com/office/drawing/2014/chart" uri="{C3380CC4-5D6E-409C-BE32-E72D297353CC}">
              <c16:uniqueId val="{00000000-FEBE-407C-9432-B73E5E95E660}"/>
            </c:ext>
          </c:extLst>
        </c:ser>
        <c:dLbls>
          <c:showLegendKey val="0"/>
          <c:showVal val="0"/>
          <c:showCatName val="0"/>
          <c:showSerName val="0"/>
          <c:showPercent val="0"/>
          <c:showBubbleSize val="0"/>
        </c:dLbls>
        <c:gapWidth val="219"/>
        <c:overlap val="-27"/>
        <c:axId val="163889679"/>
        <c:axId val="163903823"/>
      </c:barChart>
      <c:catAx>
        <c:axId val="163889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903823"/>
        <c:crosses val="autoZero"/>
        <c:auto val="1"/>
        <c:lblAlgn val="ctr"/>
        <c:lblOffset val="100"/>
        <c:noMultiLvlLbl val="0"/>
      </c:catAx>
      <c:valAx>
        <c:axId val="163903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8896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B4CE22-8AF0-4713-A42A-B30F5965175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D85C046-81FB-4286-B8F7-F1E57BE774EF}">
      <dgm:prSet/>
      <dgm:spPr/>
      <dgm:t>
        <a:bodyPr/>
        <a:lstStyle/>
        <a:p>
          <a:r>
            <a:rPr lang="en-US"/>
            <a:t>Male to female Ratio: 1: 1.13</a:t>
          </a:r>
        </a:p>
      </dgm:t>
    </dgm:pt>
    <dgm:pt modelId="{2ADC3827-212E-4A88-8877-D62552C7EC29}" type="parTrans" cxnId="{8FF61CAC-B5A4-4A3E-8182-91AA7E3CE0B1}">
      <dgm:prSet/>
      <dgm:spPr/>
      <dgm:t>
        <a:bodyPr/>
        <a:lstStyle/>
        <a:p>
          <a:endParaRPr lang="en-US"/>
        </a:p>
      </dgm:t>
    </dgm:pt>
    <dgm:pt modelId="{9046C85C-4F4A-4F0F-A590-27475C6C13B4}" type="sibTrans" cxnId="{8FF61CAC-B5A4-4A3E-8182-91AA7E3CE0B1}">
      <dgm:prSet/>
      <dgm:spPr/>
      <dgm:t>
        <a:bodyPr/>
        <a:lstStyle/>
        <a:p>
          <a:endParaRPr lang="en-US"/>
        </a:p>
      </dgm:t>
    </dgm:pt>
    <dgm:pt modelId="{A64D6F6A-5029-401E-9A21-C6AD36A9DB39}">
      <dgm:prSet/>
      <dgm:spPr/>
      <dgm:t>
        <a:bodyPr/>
        <a:lstStyle/>
        <a:p>
          <a:r>
            <a:rPr lang="en-US"/>
            <a:t>Covaxine to covishield Ratio: 1:8</a:t>
          </a:r>
        </a:p>
      </dgm:t>
    </dgm:pt>
    <dgm:pt modelId="{40A88779-B7C3-406D-B8BC-78C9DE3D7E1F}" type="parTrans" cxnId="{2A69D48B-8C0A-4BA9-9E62-9ECFBD718F20}">
      <dgm:prSet/>
      <dgm:spPr/>
      <dgm:t>
        <a:bodyPr/>
        <a:lstStyle/>
        <a:p>
          <a:endParaRPr lang="en-US"/>
        </a:p>
      </dgm:t>
    </dgm:pt>
    <dgm:pt modelId="{331DC113-BF97-43BA-AFF6-71F60DD78B3E}" type="sibTrans" cxnId="{2A69D48B-8C0A-4BA9-9E62-9ECFBD718F20}">
      <dgm:prSet/>
      <dgm:spPr/>
      <dgm:t>
        <a:bodyPr/>
        <a:lstStyle/>
        <a:p>
          <a:endParaRPr lang="en-US"/>
        </a:p>
      </dgm:t>
    </dgm:pt>
    <dgm:pt modelId="{AEC97F36-2275-4C24-8247-3A7E5C6A4276}">
      <dgm:prSet/>
      <dgm:spPr/>
      <dgm:t>
        <a:bodyPr/>
        <a:lstStyle/>
        <a:p>
          <a:r>
            <a:rPr lang="en-US"/>
            <a:t>Total doses administered vs Total people vaccinated: 1.2:1</a:t>
          </a:r>
        </a:p>
      </dgm:t>
    </dgm:pt>
    <dgm:pt modelId="{490D2524-6F6D-45DE-99DC-F5856B979884}" type="parTrans" cxnId="{710721C5-308B-4AD9-B7CE-506C8B8E27F3}">
      <dgm:prSet/>
      <dgm:spPr/>
      <dgm:t>
        <a:bodyPr/>
        <a:lstStyle/>
        <a:p>
          <a:endParaRPr lang="en-US"/>
        </a:p>
      </dgm:t>
    </dgm:pt>
    <dgm:pt modelId="{4B7F375F-68BC-4A3A-81FC-845E3DF001F1}" type="sibTrans" cxnId="{710721C5-308B-4AD9-B7CE-506C8B8E27F3}">
      <dgm:prSet/>
      <dgm:spPr/>
      <dgm:t>
        <a:bodyPr/>
        <a:lstStyle/>
        <a:p>
          <a:endParaRPr lang="en-US"/>
        </a:p>
      </dgm:t>
    </dgm:pt>
    <dgm:pt modelId="{AE5C19DE-202D-45EB-8C7E-49C87050C461}" type="pres">
      <dgm:prSet presAssocID="{5BB4CE22-8AF0-4713-A42A-B30F5965175D}" presName="vert0" presStyleCnt="0">
        <dgm:presLayoutVars>
          <dgm:dir/>
          <dgm:animOne val="branch"/>
          <dgm:animLvl val="lvl"/>
        </dgm:presLayoutVars>
      </dgm:prSet>
      <dgm:spPr/>
    </dgm:pt>
    <dgm:pt modelId="{E48ED10F-3111-4087-84F5-260BBB58D5F5}" type="pres">
      <dgm:prSet presAssocID="{3D85C046-81FB-4286-B8F7-F1E57BE774EF}" presName="thickLine" presStyleLbl="alignNode1" presStyleIdx="0" presStyleCnt="3"/>
      <dgm:spPr/>
    </dgm:pt>
    <dgm:pt modelId="{2CCBD711-EC22-4576-B459-8DFF2E1F507B}" type="pres">
      <dgm:prSet presAssocID="{3D85C046-81FB-4286-B8F7-F1E57BE774EF}" presName="horz1" presStyleCnt="0"/>
      <dgm:spPr/>
    </dgm:pt>
    <dgm:pt modelId="{F7C447B3-768E-4957-92FE-8121CD699A22}" type="pres">
      <dgm:prSet presAssocID="{3D85C046-81FB-4286-B8F7-F1E57BE774EF}" presName="tx1" presStyleLbl="revTx" presStyleIdx="0" presStyleCnt="3"/>
      <dgm:spPr/>
    </dgm:pt>
    <dgm:pt modelId="{B5DD529A-C4FC-4010-831A-E8E1D46A6B6F}" type="pres">
      <dgm:prSet presAssocID="{3D85C046-81FB-4286-B8F7-F1E57BE774EF}" presName="vert1" presStyleCnt="0"/>
      <dgm:spPr/>
    </dgm:pt>
    <dgm:pt modelId="{A282B851-B484-4D53-A7DB-74D2D1A344EB}" type="pres">
      <dgm:prSet presAssocID="{A64D6F6A-5029-401E-9A21-C6AD36A9DB39}" presName="thickLine" presStyleLbl="alignNode1" presStyleIdx="1" presStyleCnt="3"/>
      <dgm:spPr/>
    </dgm:pt>
    <dgm:pt modelId="{EEEED917-877E-471A-B7CC-CF5BA46B9811}" type="pres">
      <dgm:prSet presAssocID="{A64D6F6A-5029-401E-9A21-C6AD36A9DB39}" presName="horz1" presStyleCnt="0"/>
      <dgm:spPr/>
    </dgm:pt>
    <dgm:pt modelId="{65B9DAEC-C53A-4FFC-9814-07826F2142EA}" type="pres">
      <dgm:prSet presAssocID="{A64D6F6A-5029-401E-9A21-C6AD36A9DB39}" presName="tx1" presStyleLbl="revTx" presStyleIdx="1" presStyleCnt="3"/>
      <dgm:spPr/>
    </dgm:pt>
    <dgm:pt modelId="{819EBDD4-5B01-4BC5-8F0F-3A17EBD32F97}" type="pres">
      <dgm:prSet presAssocID="{A64D6F6A-5029-401E-9A21-C6AD36A9DB39}" presName="vert1" presStyleCnt="0"/>
      <dgm:spPr/>
    </dgm:pt>
    <dgm:pt modelId="{EF99F898-9FD6-4F34-ADD3-C816050A0A88}" type="pres">
      <dgm:prSet presAssocID="{AEC97F36-2275-4C24-8247-3A7E5C6A4276}" presName="thickLine" presStyleLbl="alignNode1" presStyleIdx="2" presStyleCnt="3"/>
      <dgm:spPr/>
    </dgm:pt>
    <dgm:pt modelId="{9F53B129-E50A-4788-B748-213E6D375F23}" type="pres">
      <dgm:prSet presAssocID="{AEC97F36-2275-4C24-8247-3A7E5C6A4276}" presName="horz1" presStyleCnt="0"/>
      <dgm:spPr/>
    </dgm:pt>
    <dgm:pt modelId="{6158449F-0D69-4EA8-9361-86DB7D805DC9}" type="pres">
      <dgm:prSet presAssocID="{AEC97F36-2275-4C24-8247-3A7E5C6A4276}" presName="tx1" presStyleLbl="revTx" presStyleIdx="2" presStyleCnt="3"/>
      <dgm:spPr/>
    </dgm:pt>
    <dgm:pt modelId="{87DA989E-4002-4B45-87D1-B0442A0415AE}" type="pres">
      <dgm:prSet presAssocID="{AEC97F36-2275-4C24-8247-3A7E5C6A4276}" presName="vert1" presStyleCnt="0"/>
      <dgm:spPr/>
    </dgm:pt>
  </dgm:ptLst>
  <dgm:cxnLst>
    <dgm:cxn modelId="{49E66541-72E6-4248-99F6-243D7C286490}" type="presOf" srcId="{AEC97F36-2275-4C24-8247-3A7E5C6A4276}" destId="{6158449F-0D69-4EA8-9361-86DB7D805DC9}" srcOrd="0" destOrd="0" presId="urn:microsoft.com/office/officeart/2008/layout/LinedList"/>
    <dgm:cxn modelId="{2A69D48B-8C0A-4BA9-9E62-9ECFBD718F20}" srcId="{5BB4CE22-8AF0-4713-A42A-B30F5965175D}" destId="{A64D6F6A-5029-401E-9A21-C6AD36A9DB39}" srcOrd="1" destOrd="0" parTransId="{40A88779-B7C3-406D-B8BC-78C9DE3D7E1F}" sibTransId="{331DC113-BF97-43BA-AFF6-71F60DD78B3E}"/>
    <dgm:cxn modelId="{8FF61CAC-B5A4-4A3E-8182-91AA7E3CE0B1}" srcId="{5BB4CE22-8AF0-4713-A42A-B30F5965175D}" destId="{3D85C046-81FB-4286-B8F7-F1E57BE774EF}" srcOrd="0" destOrd="0" parTransId="{2ADC3827-212E-4A88-8877-D62552C7EC29}" sibTransId="{9046C85C-4F4A-4F0F-A590-27475C6C13B4}"/>
    <dgm:cxn modelId="{710721C5-308B-4AD9-B7CE-506C8B8E27F3}" srcId="{5BB4CE22-8AF0-4713-A42A-B30F5965175D}" destId="{AEC97F36-2275-4C24-8247-3A7E5C6A4276}" srcOrd="2" destOrd="0" parTransId="{490D2524-6F6D-45DE-99DC-F5856B979884}" sibTransId="{4B7F375F-68BC-4A3A-81FC-845E3DF001F1}"/>
    <dgm:cxn modelId="{3220D4C9-5A1F-444E-95E8-514DDAA38925}" type="presOf" srcId="{3D85C046-81FB-4286-B8F7-F1E57BE774EF}" destId="{F7C447B3-768E-4957-92FE-8121CD699A22}" srcOrd="0" destOrd="0" presId="urn:microsoft.com/office/officeart/2008/layout/LinedList"/>
    <dgm:cxn modelId="{1414EED5-DFAD-431B-A3C8-247813050B20}" type="presOf" srcId="{A64D6F6A-5029-401E-9A21-C6AD36A9DB39}" destId="{65B9DAEC-C53A-4FFC-9814-07826F2142EA}" srcOrd="0" destOrd="0" presId="urn:microsoft.com/office/officeart/2008/layout/LinedList"/>
    <dgm:cxn modelId="{5D73E7D6-9AED-47A7-96AE-FDFEDF8D3FAC}" type="presOf" srcId="{5BB4CE22-8AF0-4713-A42A-B30F5965175D}" destId="{AE5C19DE-202D-45EB-8C7E-49C87050C461}" srcOrd="0" destOrd="0" presId="urn:microsoft.com/office/officeart/2008/layout/LinedList"/>
    <dgm:cxn modelId="{848ACB75-C5EA-4778-818B-B24EEB533EA9}" type="presParOf" srcId="{AE5C19DE-202D-45EB-8C7E-49C87050C461}" destId="{E48ED10F-3111-4087-84F5-260BBB58D5F5}" srcOrd="0" destOrd="0" presId="urn:microsoft.com/office/officeart/2008/layout/LinedList"/>
    <dgm:cxn modelId="{A11F924A-904E-4522-9830-15A102A10141}" type="presParOf" srcId="{AE5C19DE-202D-45EB-8C7E-49C87050C461}" destId="{2CCBD711-EC22-4576-B459-8DFF2E1F507B}" srcOrd="1" destOrd="0" presId="urn:microsoft.com/office/officeart/2008/layout/LinedList"/>
    <dgm:cxn modelId="{EF1E81BA-23EA-45BC-B4CF-A217452AB224}" type="presParOf" srcId="{2CCBD711-EC22-4576-B459-8DFF2E1F507B}" destId="{F7C447B3-768E-4957-92FE-8121CD699A22}" srcOrd="0" destOrd="0" presId="urn:microsoft.com/office/officeart/2008/layout/LinedList"/>
    <dgm:cxn modelId="{28E63D87-FAB0-4E55-B3B5-E1D3E2E6A372}" type="presParOf" srcId="{2CCBD711-EC22-4576-B459-8DFF2E1F507B}" destId="{B5DD529A-C4FC-4010-831A-E8E1D46A6B6F}" srcOrd="1" destOrd="0" presId="urn:microsoft.com/office/officeart/2008/layout/LinedList"/>
    <dgm:cxn modelId="{5E1FC510-C60D-49AF-B194-E12C1B596EC1}" type="presParOf" srcId="{AE5C19DE-202D-45EB-8C7E-49C87050C461}" destId="{A282B851-B484-4D53-A7DB-74D2D1A344EB}" srcOrd="2" destOrd="0" presId="urn:microsoft.com/office/officeart/2008/layout/LinedList"/>
    <dgm:cxn modelId="{14200D08-7D55-449D-85FB-1371151409D5}" type="presParOf" srcId="{AE5C19DE-202D-45EB-8C7E-49C87050C461}" destId="{EEEED917-877E-471A-B7CC-CF5BA46B9811}" srcOrd="3" destOrd="0" presId="urn:microsoft.com/office/officeart/2008/layout/LinedList"/>
    <dgm:cxn modelId="{83585F80-CB8A-44BD-8006-F893BDA9E630}" type="presParOf" srcId="{EEEED917-877E-471A-B7CC-CF5BA46B9811}" destId="{65B9DAEC-C53A-4FFC-9814-07826F2142EA}" srcOrd="0" destOrd="0" presId="urn:microsoft.com/office/officeart/2008/layout/LinedList"/>
    <dgm:cxn modelId="{E883BF92-2810-4290-BB66-E9AACE890C65}" type="presParOf" srcId="{EEEED917-877E-471A-B7CC-CF5BA46B9811}" destId="{819EBDD4-5B01-4BC5-8F0F-3A17EBD32F97}" srcOrd="1" destOrd="0" presId="urn:microsoft.com/office/officeart/2008/layout/LinedList"/>
    <dgm:cxn modelId="{EFB58148-A3D0-404C-A5F7-00474A1DA4CE}" type="presParOf" srcId="{AE5C19DE-202D-45EB-8C7E-49C87050C461}" destId="{EF99F898-9FD6-4F34-ADD3-C816050A0A88}" srcOrd="4" destOrd="0" presId="urn:microsoft.com/office/officeart/2008/layout/LinedList"/>
    <dgm:cxn modelId="{D22D6757-2232-49A9-BB61-3FEC49166B69}" type="presParOf" srcId="{AE5C19DE-202D-45EB-8C7E-49C87050C461}" destId="{9F53B129-E50A-4788-B748-213E6D375F23}" srcOrd="5" destOrd="0" presId="urn:microsoft.com/office/officeart/2008/layout/LinedList"/>
    <dgm:cxn modelId="{F996CC06-ABAE-4356-8733-E4936B65AB21}" type="presParOf" srcId="{9F53B129-E50A-4788-B748-213E6D375F23}" destId="{6158449F-0D69-4EA8-9361-86DB7D805DC9}" srcOrd="0" destOrd="0" presId="urn:microsoft.com/office/officeart/2008/layout/LinedList"/>
    <dgm:cxn modelId="{B0A84E5C-7188-4AF3-A67D-E6440FE91922}" type="presParOf" srcId="{9F53B129-E50A-4788-B748-213E6D375F23}" destId="{87DA989E-4002-4B45-87D1-B0442A0415A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ED10F-3111-4087-84F5-260BBB58D5F5}">
      <dsp:nvSpPr>
        <dsp:cNvPr id="0" name=""/>
        <dsp:cNvSpPr/>
      </dsp:nvSpPr>
      <dsp:spPr>
        <a:xfrm>
          <a:off x="0" y="2700"/>
          <a:ext cx="6291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47B3-768E-4957-92FE-8121CD699A22}">
      <dsp:nvSpPr>
        <dsp:cNvPr id="0" name=""/>
        <dsp:cNvSpPr/>
      </dsp:nvSpPr>
      <dsp:spPr>
        <a:xfrm>
          <a:off x="0" y="2700"/>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Male to female Ratio: 1: 1.13</a:t>
          </a:r>
        </a:p>
      </dsp:txBody>
      <dsp:txXfrm>
        <a:off x="0" y="2700"/>
        <a:ext cx="6291714" cy="1841777"/>
      </dsp:txXfrm>
    </dsp:sp>
    <dsp:sp modelId="{A282B851-B484-4D53-A7DB-74D2D1A344EB}">
      <dsp:nvSpPr>
        <dsp:cNvPr id="0" name=""/>
        <dsp:cNvSpPr/>
      </dsp:nvSpPr>
      <dsp:spPr>
        <a:xfrm>
          <a:off x="0" y="1844478"/>
          <a:ext cx="629171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9DAEC-C53A-4FFC-9814-07826F2142EA}">
      <dsp:nvSpPr>
        <dsp:cNvPr id="0" name=""/>
        <dsp:cNvSpPr/>
      </dsp:nvSpPr>
      <dsp:spPr>
        <a:xfrm>
          <a:off x="0" y="1844478"/>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Covaxine to covishield Ratio: 1:8</a:t>
          </a:r>
        </a:p>
      </dsp:txBody>
      <dsp:txXfrm>
        <a:off x="0" y="1844478"/>
        <a:ext cx="6291714" cy="1841777"/>
      </dsp:txXfrm>
    </dsp:sp>
    <dsp:sp modelId="{EF99F898-9FD6-4F34-ADD3-C816050A0A88}">
      <dsp:nvSpPr>
        <dsp:cNvPr id="0" name=""/>
        <dsp:cNvSpPr/>
      </dsp:nvSpPr>
      <dsp:spPr>
        <a:xfrm>
          <a:off x="0" y="3686256"/>
          <a:ext cx="629171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58449F-0D69-4EA8-9361-86DB7D805DC9}">
      <dsp:nvSpPr>
        <dsp:cNvPr id="0" name=""/>
        <dsp:cNvSpPr/>
      </dsp:nvSpPr>
      <dsp:spPr>
        <a:xfrm>
          <a:off x="0" y="3686256"/>
          <a:ext cx="6291714" cy="1841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Total doses administered vs Total people vaccinated: 1.2:1</a:t>
          </a:r>
        </a:p>
      </dsp:txBody>
      <dsp:txXfrm>
        <a:off x="0" y="3686256"/>
        <a:ext cx="6291714" cy="18417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037DA-FE53-4808-A431-434BCD291A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5C33F3-A3F2-42C2-B451-0A0B9FABC7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206D41-4F8F-41A2-B852-707B38D647DF}"/>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5" name="Footer Placeholder 4">
            <a:extLst>
              <a:ext uri="{FF2B5EF4-FFF2-40B4-BE49-F238E27FC236}">
                <a16:creationId xmlns:a16="http://schemas.microsoft.com/office/drawing/2014/main" id="{027C3BBA-34FD-4918-A07B-B3009DC31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37452-6496-47B8-B462-0AA12D234DF5}"/>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3916312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0819-B70E-42BC-93E8-8C8788929D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29F63A-D314-4CEC-9468-92AC9FA940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F7CB5-8787-47A9-ABCF-019DF7002F09}"/>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5" name="Footer Placeholder 4">
            <a:extLst>
              <a:ext uri="{FF2B5EF4-FFF2-40B4-BE49-F238E27FC236}">
                <a16:creationId xmlns:a16="http://schemas.microsoft.com/office/drawing/2014/main" id="{A4659123-9485-4DD7-90B1-EB6399CFC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96956-CCE4-4FAB-B68F-4F2BE2E8A339}"/>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42953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BDB277-6487-4437-8232-3794221E8E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CAB49-C013-44F6-9336-26EBC7C91C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B39C8-7E73-4335-A5A0-D8B698AF14A7}"/>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5" name="Footer Placeholder 4">
            <a:extLst>
              <a:ext uri="{FF2B5EF4-FFF2-40B4-BE49-F238E27FC236}">
                <a16:creationId xmlns:a16="http://schemas.microsoft.com/office/drawing/2014/main" id="{BC859C22-A25D-4B73-B4C0-DCCF060BA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EB7F5-4B2E-445B-9373-26F70D854F8B}"/>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311436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CAC73-75AC-415A-AEB7-F5AA12BC6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0EF068-D4B9-4D85-A82E-4F4174E19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7783D-95A6-4944-ABF5-4F33C37A5036}"/>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5" name="Footer Placeholder 4">
            <a:extLst>
              <a:ext uri="{FF2B5EF4-FFF2-40B4-BE49-F238E27FC236}">
                <a16:creationId xmlns:a16="http://schemas.microsoft.com/office/drawing/2014/main" id="{351DC997-0FDB-438C-A92B-A32E26E26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5327D-E74B-4CA6-9E12-297233B4C760}"/>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2802317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748A-0662-4033-BB0B-E6E0A42B6C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6DB760-D78A-4F3C-ABBB-6AC00B4DF7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40C4E6-7DC9-482B-AA2A-417604B0AEC9}"/>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5" name="Footer Placeholder 4">
            <a:extLst>
              <a:ext uri="{FF2B5EF4-FFF2-40B4-BE49-F238E27FC236}">
                <a16:creationId xmlns:a16="http://schemas.microsoft.com/office/drawing/2014/main" id="{7EA5D116-0B5E-45AC-812A-628CD21C0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5E647-38AD-4769-9A84-C63604517553}"/>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2791936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1F02-B986-42B7-A857-1301DBF59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6341BF-508B-42A1-98B1-278245E0FD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7E0187-E840-41F1-96B5-A79A964125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E4F856-5F16-4D95-A399-4D6565529C39}"/>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6" name="Footer Placeholder 5">
            <a:extLst>
              <a:ext uri="{FF2B5EF4-FFF2-40B4-BE49-F238E27FC236}">
                <a16:creationId xmlns:a16="http://schemas.microsoft.com/office/drawing/2014/main" id="{55378185-3298-46EA-A484-5A7B905E2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0288D1-40B9-4D24-A7D9-6CE5DC2B88EF}"/>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4219609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6C4D4-F43D-4556-8CB7-9EA070F9F2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3A3CA-F877-47A5-8400-9C3C5C3F4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E6B915-97A1-4321-AFE7-F3C86340FF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029423-85BC-4DD6-8EF1-F68FF8EF04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AABDB-7E3B-4DB5-98DF-39500F0054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A7B20C-6435-4356-B0E6-7412365DDA9B}"/>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8" name="Footer Placeholder 7">
            <a:extLst>
              <a:ext uri="{FF2B5EF4-FFF2-40B4-BE49-F238E27FC236}">
                <a16:creationId xmlns:a16="http://schemas.microsoft.com/office/drawing/2014/main" id="{ADB2E8A4-35D6-44F2-B425-783780D465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24F9EC-0CDC-4E7A-A29F-D3D177B68721}"/>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4039893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8A6E1-A84F-4BDC-88F2-D107D54E93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9482F0-B2AC-4860-B304-EEF7899DE203}"/>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4" name="Footer Placeholder 3">
            <a:extLst>
              <a:ext uri="{FF2B5EF4-FFF2-40B4-BE49-F238E27FC236}">
                <a16:creationId xmlns:a16="http://schemas.microsoft.com/office/drawing/2014/main" id="{4C4E1DD1-17DC-4C2D-ADD8-C3D6A94BB7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CF665E-8A8B-4586-ACF8-FF1487377570}"/>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347840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77AEE4-2033-475F-9C97-E60E85BDF502}"/>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3" name="Footer Placeholder 2">
            <a:extLst>
              <a:ext uri="{FF2B5EF4-FFF2-40B4-BE49-F238E27FC236}">
                <a16:creationId xmlns:a16="http://schemas.microsoft.com/office/drawing/2014/main" id="{F23239B4-64BB-4622-95B1-5B49FF85D7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F3685-DD89-4A09-9E5E-6C8959F95F12}"/>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2425142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0F94-2083-4132-8616-385102A7D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B43C40-62A9-43BC-B027-1AA3540450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2AF127-90D2-4FAB-81FD-FBAEB2860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C874B-0132-4A63-A07D-46A23A12FD30}"/>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6" name="Footer Placeholder 5">
            <a:extLst>
              <a:ext uri="{FF2B5EF4-FFF2-40B4-BE49-F238E27FC236}">
                <a16:creationId xmlns:a16="http://schemas.microsoft.com/office/drawing/2014/main" id="{8861366F-2CD7-4CD5-960A-B3708B728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8BB8E4-DB8F-4006-B06D-07BCBAB70257}"/>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174136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FA68-4BC4-48AE-BA24-E22420BD7E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5E4859-F853-4B7F-AC81-9324029070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552F26-1DE5-46A8-B05A-EDF12B689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976356-A013-48D4-AF56-5D1CE0008C5E}"/>
              </a:ext>
            </a:extLst>
          </p:cNvPr>
          <p:cNvSpPr>
            <a:spLocks noGrp="1"/>
          </p:cNvSpPr>
          <p:nvPr>
            <p:ph type="dt" sz="half" idx="10"/>
          </p:nvPr>
        </p:nvSpPr>
        <p:spPr/>
        <p:txBody>
          <a:bodyPr/>
          <a:lstStyle/>
          <a:p>
            <a:fld id="{B1F356A6-8FCF-4C7C-BE97-CD1D87CCDB9F}" type="datetimeFigureOut">
              <a:rPr lang="en-US" smtClean="0"/>
              <a:t>11/23/2021</a:t>
            </a:fld>
            <a:endParaRPr lang="en-US"/>
          </a:p>
        </p:txBody>
      </p:sp>
      <p:sp>
        <p:nvSpPr>
          <p:cNvPr id="6" name="Footer Placeholder 5">
            <a:extLst>
              <a:ext uri="{FF2B5EF4-FFF2-40B4-BE49-F238E27FC236}">
                <a16:creationId xmlns:a16="http://schemas.microsoft.com/office/drawing/2014/main" id="{BEE9E065-A845-4C5E-8A11-BE3E26EBB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88AB07-4F25-4EB7-A3E4-D1429550D7DB}"/>
              </a:ext>
            </a:extLst>
          </p:cNvPr>
          <p:cNvSpPr>
            <a:spLocks noGrp="1"/>
          </p:cNvSpPr>
          <p:nvPr>
            <p:ph type="sldNum" sz="quarter" idx="12"/>
          </p:nvPr>
        </p:nvSpPr>
        <p:spPr/>
        <p:txBody>
          <a:bodyPr/>
          <a:lstStyle/>
          <a:p>
            <a:fld id="{1DD3148B-A9B6-41F9-BD67-298A3C7CAB65}" type="slidenum">
              <a:rPr lang="en-US" smtClean="0"/>
              <a:t>‹#›</a:t>
            </a:fld>
            <a:endParaRPr lang="en-US"/>
          </a:p>
        </p:txBody>
      </p:sp>
    </p:spTree>
    <p:extLst>
      <p:ext uri="{BB962C8B-B14F-4D97-AF65-F5344CB8AC3E}">
        <p14:creationId xmlns:p14="http://schemas.microsoft.com/office/powerpoint/2010/main" val="891598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1F747-DB2D-4709-A0C3-3732AC816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809740-3BAA-429C-B3D0-55AE913B82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760AA8-3D5B-4024-90A2-29E0B03404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F356A6-8FCF-4C7C-BE97-CD1D87CCDB9F}" type="datetimeFigureOut">
              <a:rPr lang="en-US" smtClean="0"/>
              <a:t>11/23/2021</a:t>
            </a:fld>
            <a:endParaRPr lang="en-US"/>
          </a:p>
        </p:txBody>
      </p:sp>
      <p:sp>
        <p:nvSpPr>
          <p:cNvPr id="5" name="Footer Placeholder 4">
            <a:extLst>
              <a:ext uri="{FF2B5EF4-FFF2-40B4-BE49-F238E27FC236}">
                <a16:creationId xmlns:a16="http://schemas.microsoft.com/office/drawing/2014/main" id="{FD6F5F16-750F-4994-910F-BA89A97EC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DE1431-DE03-487D-A2D3-E738D28461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3148B-A9B6-41F9-BD67-298A3C7CAB65}" type="slidenum">
              <a:rPr lang="en-US" smtClean="0"/>
              <a:t>‹#›</a:t>
            </a:fld>
            <a:endParaRPr lang="en-US"/>
          </a:p>
        </p:txBody>
      </p:sp>
    </p:spTree>
    <p:extLst>
      <p:ext uri="{BB962C8B-B14F-4D97-AF65-F5344CB8AC3E}">
        <p14:creationId xmlns:p14="http://schemas.microsoft.com/office/powerpoint/2010/main" val="2177511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9B03EAFB-D17E-4EC7-A568-9B1673D736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78058-BA37-4BE7-BC49-F1DE02C654F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Corona Virus Data Analysis</a:t>
            </a:r>
          </a:p>
        </p:txBody>
      </p:sp>
      <p:sp>
        <p:nvSpPr>
          <p:cNvPr id="3" name="Subtitle 2">
            <a:extLst>
              <a:ext uri="{FF2B5EF4-FFF2-40B4-BE49-F238E27FC236}">
                <a16:creationId xmlns:a16="http://schemas.microsoft.com/office/drawing/2014/main" id="{5E5912EE-2567-48FF-9DD0-4277413D570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Dr. Parul S. Arora: Data Scientist </a:t>
            </a:r>
          </a:p>
        </p:txBody>
      </p:sp>
    </p:spTree>
    <p:extLst>
      <p:ext uri="{BB962C8B-B14F-4D97-AF65-F5344CB8AC3E}">
        <p14:creationId xmlns:p14="http://schemas.microsoft.com/office/powerpoint/2010/main" val="53226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41C8-6816-4DDE-81DA-603E2C9B4569}"/>
              </a:ext>
            </a:extLst>
          </p:cNvPr>
          <p:cNvSpPr>
            <a:spLocks noGrp="1"/>
          </p:cNvSpPr>
          <p:nvPr>
            <p:ph type="title"/>
          </p:nvPr>
        </p:nvSpPr>
        <p:spPr/>
        <p:txBody>
          <a:bodyPr/>
          <a:lstStyle/>
          <a:p>
            <a:r>
              <a:rPr lang="en-US" dirty="0"/>
              <a:t>Final Recommendation</a:t>
            </a:r>
          </a:p>
        </p:txBody>
      </p:sp>
      <p:sp>
        <p:nvSpPr>
          <p:cNvPr id="3" name="Content Placeholder 2">
            <a:extLst>
              <a:ext uri="{FF2B5EF4-FFF2-40B4-BE49-F238E27FC236}">
                <a16:creationId xmlns:a16="http://schemas.microsoft.com/office/drawing/2014/main" id="{B0AAB8A9-F05A-48F9-B6A0-D6AFFB3B84DF}"/>
              </a:ext>
            </a:extLst>
          </p:cNvPr>
          <p:cNvSpPr>
            <a:spLocks noGrp="1"/>
          </p:cNvSpPr>
          <p:nvPr>
            <p:ph idx="1"/>
          </p:nvPr>
        </p:nvSpPr>
        <p:spPr/>
        <p:txBody>
          <a:bodyPr/>
          <a:lstStyle/>
          <a:p>
            <a:r>
              <a:rPr lang="en-US" dirty="0"/>
              <a:t>Though there were maximum cases in </a:t>
            </a:r>
            <a:r>
              <a:rPr lang="en-US" dirty="0" err="1"/>
              <a:t>Maharshtra</a:t>
            </a:r>
            <a:r>
              <a:rPr lang="en-US" dirty="0"/>
              <a:t>, Delhi, </a:t>
            </a:r>
            <a:r>
              <a:rPr lang="en-US" dirty="0" err="1"/>
              <a:t>Chattisgarh</a:t>
            </a:r>
            <a:r>
              <a:rPr lang="en-US" dirty="0"/>
              <a:t>, Andhra Pradesh and Kerala but sample testing was also high in these states secondly  but it is also true that Maharashtra , Jharkhand, Delhi and Karnataka had maximum positive cases</a:t>
            </a:r>
          </a:p>
          <a:p>
            <a:endParaRPr lang="en-US" dirty="0"/>
          </a:p>
          <a:p>
            <a:r>
              <a:rPr lang="en-US" dirty="0"/>
              <a:t> Lockdown had definitely supported to restrict the number of corona cases but due to other factors the covid cases have risen up. </a:t>
            </a:r>
          </a:p>
        </p:txBody>
      </p:sp>
    </p:spTree>
    <p:extLst>
      <p:ext uri="{BB962C8B-B14F-4D97-AF65-F5344CB8AC3E}">
        <p14:creationId xmlns:p14="http://schemas.microsoft.com/office/powerpoint/2010/main" val="299861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FF97F3-4D1C-48F9-94E2-B2C92D10AFA7}"/>
              </a:ext>
            </a:extLst>
          </p:cNvPr>
          <p:cNvSpPr>
            <a:spLocks noGrp="1"/>
          </p:cNvSpPr>
          <p:nvPr>
            <p:ph type="title"/>
          </p:nvPr>
        </p:nvSpPr>
        <p:spPr>
          <a:xfrm>
            <a:off x="643467" y="1698171"/>
            <a:ext cx="3962061" cy="4516360"/>
          </a:xfrm>
        </p:spPr>
        <p:txBody>
          <a:bodyPr anchor="t">
            <a:normAutofit/>
          </a:bodyPr>
          <a:lstStyle/>
          <a:p>
            <a:r>
              <a:rPr lang="en-US" sz="3600" dirty="0"/>
              <a:t>Problem statement</a:t>
            </a:r>
          </a:p>
        </p:txBody>
      </p:sp>
      <p:sp>
        <p:nvSpPr>
          <p:cNvPr id="23" name="Rectangle 2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FB7581C-8421-432F-B49C-A7227E2B081A}"/>
              </a:ext>
            </a:extLst>
          </p:cNvPr>
          <p:cNvSpPr>
            <a:spLocks noGrp="1"/>
          </p:cNvSpPr>
          <p:nvPr>
            <p:ph idx="1"/>
          </p:nvPr>
        </p:nvSpPr>
        <p:spPr>
          <a:xfrm>
            <a:off x="5070020" y="1698170"/>
            <a:ext cx="6478513" cy="4516361"/>
          </a:xfrm>
        </p:spPr>
        <p:txBody>
          <a:bodyPr>
            <a:normAutofit/>
          </a:bodyPr>
          <a:lstStyle/>
          <a:p>
            <a:pPr marL="0" indent="0">
              <a:buNone/>
            </a:pPr>
            <a:r>
              <a:rPr lang="en-US" sz="2000" dirty="0"/>
              <a:t>In March 2020 Corona virus has started to spread in India. This spread continued till July 2021. During this pandemic, the govt came up with the vaccination drive in order to prevent the further spread of virus. During this vaccination drive the govt has to put restriction in the form of Lockdown. Here in this case study we have to find that whether the lockdown has really helped the people  from the widespread of pandemic</a:t>
            </a:r>
          </a:p>
        </p:txBody>
      </p:sp>
      <p:sp>
        <p:nvSpPr>
          <p:cNvPr id="31" name="Isosceles Triangle 3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Isosceles Triangle 3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49533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2CDED1-52FC-45A4-87AB-BD651A93BBF2}"/>
              </a:ext>
            </a:extLst>
          </p:cNvPr>
          <p:cNvSpPr>
            <a:spLocks noGrp="1"/>
          </p:cNvSpPr>
          <p:nvPr>
            <p:ph type="title"/>
          </p:nvPr>
        </p:nvSpPr>
        <p:spPr>
          <a:xfrm>
            <a:off x="643467" y="321734"/>
            <a:ext cx="10905066" cy="1135737"/>
          </a:xfrm>
        </p:spPr>
        <p:txBody>
          <a:bodyPr>
            <a:normAutofit/>
          </a:bodyPr>
          <a:lstStyle/>
          <a:p>
            <a:r>
              <a:rPr lang="en-US" sz="3600"/>
              <a:t>Purpose of the project</a:t>
            </a:r>
          </a:p>
        </p:txBody>
      </p:sp>
      <p:sp>
        <p:nvSpPr>
          <p:cNvPr id="3" name="Content Placeholder 2">
            <a:extLst>
              <a:ext uri="{FF2B5EF4-FFF2-40B4-BE49-F238E27FC236}">
                <a16:creationId xmlns:a16="http://schemas.microsoft.com/office/drawing/2014/main" id="{9FA5FF01-5E2E-4ED0-96B5-267CC8A6A00C}"/>
              </a:ext>
            </a:extLst>
          </p:cNvPr>
          <p:cNvSpPr>
            <a:spLocks noGrp="1"/>
          </p:cNvSpPr>
          <p:nvPr>
            <p:ph idx="1"/>
          </p:nvPr>
        </p:nvSpPr>
        <p:spPr>
          <a:xfrm>
            <a:off x="643467" y="1782981"/>
            <a:ext cx="10905066" cy="4393982"/>
          </a:xfrm>
        </p:spPr>
        <p:txBody>
          <a:bodyPr>
            <a:normAutofit/>
          </a:bodyPr>
          <a:lstStyle/>
          <a:p>
            <a:r>
              <a:rPr lang="en-US" sz="2000"/>
              <a:t>The main purpose of the project is to analyze the given data to find out whether the lockdown has really helped the people to stay away from the coronavirus. This will be detected by analysing the number of positive and negative cases state-wise and number of vaccination administered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585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E854C8-BA82-4195-8B27-CB8E9C6E4537}"/>
              </a:ext>
            </a:extLst>
          </p:cNvPr>
          <p:cNvSpPr>
            <a:spLocks noGrp="1"/>
          </p:cNvSpPr>
          <p:nvPr>
            <p:ph type="title"/>
          </p:nvPr>
        </p:nvSpPr>
        <p:spPr>
          <a:xfrm>
            <a:off x="643467" y="321734"/>
            <a:ext cx="10905066" cy="1135737"/>
          </a:xfrm>
        </p:spPr>
        <p:txBody>
          <a:bodyPr>
            <a:normAutofit/>
          </a:bodyPr>
          <a:lstStyle/>
          <a:p>
            <a:r>
              <a:rPr lang="en-US" sz="3600"/>
              <a:t>Who will be impacted by this Analysis</a:t>
            </a:r>
          </a:p>
        </p:txBody>
      </p:sp>
      <p:sp>
        <p:nvSpPr>
          <p:cNvPr id="3" name="Content Placeholder 2">
            <a:extLst>
              <a:ext uri="{FF2B5EF4-FFF2-40B4-BE49-F238E27FC236}">
                <a16:creationId xmlns:a16="http://schemas.microsoft.com/office/drawing/2014/main" id="{1E5C445D-5342-4FD7-9ACC-46601308E146}"/>
              </a:ext>
            </a:extLst>
          </p:cNvPr>
          <p:cNvSpPr>
            <a:spLocks noGrp="1"/>
          </p:cNvSpPr>
          <p:nvPr>
            <p:ph idx="1"/>
          </p:nvPr>
        </p:nvSpPr>
        <p:spPr>
          <a:xfrm>
            <a:off x="643467" y="1782981"/>
            <a:ext cx="10905066" cy="4393982"/>
          </a:xfrm>
        </p:spPr>
        <p:txBody>
          <a:bodyPr>
            <a:normAutofit/>
          </a:bodyPr>
          <a:lstStyle/>
          <a:p>
            <a:r>
              <a:rPr lang="en-US" sz="2000" dirty="0"/>
              <a:t> government is the main stake holder who will be benefitted by this analyses</a:t>
            </a:r>
          </a:p>
          <a:p>
            <a:r>
              <a:rPr lang="en-US" sz="2000" dirty="0"/>
              <a:t>Secondly the medicine manufacturing company can get the benefit of this analysis. They may come to know that which vaccine was more favored by the people</a:t>
            </a:r>
          </a:p>
          <a:p>
            <a:r>
              <a:rPr lang="en-US" sz="2000" dirty="0"/>
              <a:t>Thirdly the people will be benefitted by this analysis as they will get to know that how vaccines have really helped to save the lives of the people</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94036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E6FA-588E-4FB6-BAFD-ED400DBC91B7}"/>
              </a:ext>
            </a:extLst>
          </p:cNvPr>
          <p:cNvSpPr>
            <a:spLocks noGrp="1"/>
          </p:cNvSpPr>
          <p:nvPr>
            <p:ph type="title"/>
          </p:nvPr>
        </p:nvSpPr>
        <p:spPr/>
        <p:txBody>
          <a:bodyPr/>
          <a:lstStyle/>
          <a:p>
            <a:r>
              <a:rPr lang="en-US" dirty="0"/>
              <a:t>What data looks like</a:t>
            </a:r>
          </a:p>
        </p:txBody>
      </p:sp>
      <p:sp>
        <p:nvSpPr>
          <p:cNvPr id="3" name="Content Placeholder 2">
            <a:extLst>
              <a:ext uri="{FF2B5EF4-FFF2-40B4-BE49-F238E27FC236}">
                <a16:creationId xmlns:a16="http://schemas.microsoft.com/office/drawing/2014/main" id="{C4C4CAC4-ADAA-4866-A1AB-2E07EABC98AA}"/>
              </a:ext>
            </a:extLst>
          </p:cNvPr>
          <p:cNvSpPr>
            <a:spLocks noGrp="1"/>
          </p:cNvSpPr>
          <p:nvPr>
            <p:ph idx="1"/>
          </p:nvPr>
        </p:nvSpPr>
        <p:spPr/>
        <p:txBody>
          <a:bodyPr/>
          <a:lstStyle/>
          <a:p>
            <a:r>
              <a:rPr lang="en-US" dirty="0"/>
              <a:t>The data provided is:</a:t>
            </a:r>
          </a:p>
          <a:p>
            <a:pPr marL="514350" indent="-514350">
              <a:buAutoNum type="arabicPeriod"/>
            </a:pPr>
            <a:r>
              <a:rPr lang="en-US" dirty="0"/>
              <a:t>Date-wise and State-wise confirmed , cured and Death cases</a:t>
            </a:r>
          </a:p>
          <a:p>
            <a:pPr marL="514350" indent="-514350">
              <a:buAutoNum type="arabicPeriod"/>
            </a:pPr>
            <a:r>
              <a:rPr lang="en-US" dirty="0"/>
              <a:t>Date-wise and state-wise number of  sessions conducted, first and second doses, male/ female, </a:t>
            </a:r>
            <a:r>
              <a:rPr lang="en-US" dirty="0" err="1"/>
              <a:t>covaxine</a:t>
            </a:r>
            <a:r>
              <a:rPr lang="en-US" dirty="0"/>
              <a:t>/ </a:t>
            </a:r>
            <a:r>
              <a:rPr lang="en-US" dirty="0" err="1"/>
              <a:t>covishield</a:t>
            </a:r>
            <a:r>
              <a:rPr lang="en-US" dirty="0"/>
              <a:t> vaccine preferred </a:t>
            </a:r>
            <a:r>
              <a:rPr lang="en-US" dirty="0" err="1"/>
              <a:t>etc</a:t>
            </a:r>
            <a:endParaRPr lang="en-US" dirty="0"/>
          </a:p>
          <a:p>
            <a:pPr marL="514350" indent="-514350">
              <a:buAutoNum type="arabicPeriod"/>
            </a:pPr>
            <a:r>
              <a:rPr lang="en-US" dirty="0"/>
              <a:t>Date-wise, </a:t>
            </a:r>
            <a:r>
              <a:rPr lang="en-US" dirty="0" err="1"/>
              <a:t>statewise</a:t>
            </a:r>
            <a:r>
              <a:rPr lang="en-US" dirty="0"/>
              <a:t> total sample taken along with positive and negative cases</a:t>
            </a:r>
          </a:p>
          <a:p>
            <a:pPr marL="514350" indent="-514350">
              <a:buAutoNum type="arabicPeriod"/>
            </a:pPr>
            <a:endParaRPr lang="en-US" dirty="0"/>
          </a:p>
        </p:txBody>
      </p:sp>
    </p:spTree>
    <p:extLst>
      <p:ext uri="{BB962C8B-B14F-4D97-AF65-F5344CB8AC3E}">
        <p14:creationId xmlns:p14="http://schemas.microsoft.com/office/powerpoint/2010/main" val="155183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3A90-9547-4132-9E6E-E8207A67C063}"/>
              </a:ext>
            </a:extLst>
          </p:cNvPr>
          <p:cNvSpPr>
            <a:spLocks noGrp="1"/>
          </p:cNvSpPr>
          <p:nvPr>
            <p:ph type="title"/>
          </p:nvPr>
        </p:nvSpPr>
        <p:spPr/>
        <p:txBody>
          <a:bodyPr/>
          <a:lstStyle/>
          <a:p>
            <a:r>
              <a:rPr lang="en-US" dirty="0"/>
              <a:t>Data Analysis: Part 1</a:t>
            </a:r>
          </a:p>
        </p:txBody>
      </p:sp>
      <p:graphicFrame>
        <p:nvGraphicFramePr>
          <p:cNvPr id="4" name="Content Placeholder 3">
            <a:extLst>
              <a:ext uri="{FF2B5EF4-FFF2-40B4-BE49-F238E27FC236}">
                <a16:creationId xmlns:a16="http://schemas.microsoft.com/office/drawing/2014/main" id="{34BEBE67-BB84-4989-91F0-4291BCEDCA34}"/>
              </a:ext>
            </a:extLst>
          </p:cNvPr>
          <p:cNvGraphicFramePr>
            <a:graphicFrameLocks noGrp="1"/>
          </p:cNvGraphicFramePr>
          <p:nvPr>
            <p:ph idx="1"/>
            <p:extLst>
              <p:ext uri="{D42A27DB-BD31-4B8C-83A1-F6EECF244321}">
                <p14:modId xmlns:p14="http://schemas.microsoft.com/office/powerpoint/2010/main" val="1300651483"/>
              </p:ext>
            </p:extLst>
          </p:nvPr>
        </p:nvGraphicFramePr>
        <p:xfrm>
          <a:off x="838199" y="1825625"/>
          <a:ext cx="5532783" cy="20705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CCB4DC01-ABE8-4418-9446-2F5FEFEF90AB}"/>
              </a:ext>
            </a:extLst>
          </p:cNvPr>
          <p:cNvGraphicFramePr>
            <a:graphicFrameLocks/>
          </p:cNvGraphicFramePr>
          <p:nvPr>
            <p:extLst>
              <p:ext uri="{D42A27DB-BD31-4B8C-83A1-F6EECF244321}">
                <p14:modId xmlns:p14="http://schemas.microsoft.com/office/powerpoint/2010/main" val="3874185408"/>
              </p:ext>
            </p:extLst>
          </p:nvPr>
        </p:nvGraphicFramePr>
        <p:xfrm>
          <a:off x="6453809" y="16002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57D3EFD1-9199-4AEF-AE39-7D533B5F93A8}"/>
              </a:ext>
            </a:extLst>
          </p:cNvPr>
          <p:cNvGraphicFramePr>
            <a:graphicFrameLocks/>
          </p:cNvGraphicFramePr>
          <p:nvPr>
            <p:extLst>
              <p:ext uri="{D42A27DB-BD31-4B8C-83A1-F6EECF244321}">
                <p14:modId xmlns:p14="http://schemas.microsoft.com/office/powerpoint/2010/main" val="2181718137"/>
              </p:ext>
            </p:extLst>
          </p:nvPr>
        </p:nvGraphicFramePr>
        <p:xfrm>
          <a:off x="3119120" y="4206875"/>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6864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25CE-88CB-462E-8A05-5CE82DF2E591}"/>
              </a:ext>
            </a:extLst>
          </p:cNvPr>
          <p:cNvSpPr>
            <a:spLocks noGrp="1"/>
          </p:cNvSpPr>
          <p:nvPr>
            <p:ph type="title"/>
          </p:nvPr>
        </p:nvSpPr>
        <p:spPr/>
        <p:txBody>
          <a:bodyPr/>
          <a:lstStyle/>
          <a:p>
            <a:r>
              <a:rPr lang="en-US" dirty="0"/>
              <a:t>Data Analysis: part 2</a:t>
            </a:r>
          </a:p>
        </p:txBody>
      </p:sp>
      <p:graphicFrame>
        <p:nvGraphicFramePr>
          <p:cNvPr id="4" name="Content Placeholder 3">
            <a:extLst>
              <a:ext uri="{FF2B5EF4-FFF2-40B4-BE49-F238E27FC236}">
                <a16:creationId xmlns:a16="http://schemas.microsoft.com/office/drawing/2014/main" id="{219CFDA8-E76C-444D-AAED-26D4A9F01A25}"/>
              </a:ext>
            </a:extLst>
          </p:cNvPr>
          <p:cNvGraphicFramePr>
            <a:graphicFrameLocks noGrp="1"/>
          </p:cNvGraphicFramePr>
          <p:nvPr>
            <p:ph idx="1"/>
            <p:extLst>
              <p:ext uri="{D42A27DB-BD31-4B8C-83A1-F6EECF244321}">
                <p14:modId xmlns:p14="http://schemas.microsoft.com/office/powerpoint/2010/main" val="1798382463"/>
              </p:ext>
            </p:extLst>
          </p:nvPr>
        </p:nvGraphicFramePr>
        <p:xfrm>
          <a:off x="838200" y="1825625"/>
          <a:ext cx="4892040" cy="22078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B351828B-D089-4C97-B0E1-9A12C77589F7}"/>
              </a:ext>
            </a:extLst>
          </p:cNvPr>
          <p:cNvGraphicFramePr>
            <a:graphicFrameLocks/>
          </p:cNvGraphicFramePr>
          <p:nvPr>
            <p:extLst>
              <p:ext uri="{D42A27DB-BD31-4B8C-83A1-F6EECF244321}">
                <p14:modId xmlns:p14="http://schemas.microsoft.com/office/powerpoint/2010/main" val="2760889329"/>
              </p:ext>
            </p:extLst>
          </p:nvPr>
        </p:nvGraphicFramePr>
        <p:xfrm>
          <a:off x="6609080" y="3749675"/>
          <a:ext cx="533908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46E6D6A0-1027-4CB0-96DD-ADD19808627B}"/>
              </a:ext>
            </a:extLst>
          </p:cNvPr>
          <p:cNvGraphicFramePr>
            <a:graphicFrameLocks/>
          </p:cNvGraphicFramePr>
          <p:nvPr>
            <p:extLst>
              <p:ext uri="{D42A27DB-BD31-4B8C-83A1-F6EECF244321}">
                <p14:modId xmlns:p14="http://schemas.microsoft.com/office/powerpoint/2010/main" val="940981603"/>
              </p:ext>
            </p:extLst>
          </p:nvPr>
        </p:nvGraphicFramePr>
        <p:xfrm>
          <a:off x="6096000" y="1006475"/>
          <a:ext cx="54864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7BC7DA28-CED1-4E5B-8853-04576A5A2B66}"/>
              </a:ext>
            </a:extLst>
          </p:cNvPr>
          <p:cNvGraphicFramePr>
            <a:graphicFrameLocks/>
          </p:cNvGraphicFramePr>
          <p:nvPr>
            <p:extLst>
              <p:ext uri="{D42A27DB-BD31-4B8C-83A1-F6EECF244321}">
                <p14:modId xmlns:p14="http://schemas.microsoft.com/office/powerpoint/2010/main" val="607522304"/>
              </p:ext>
            </p:extLst>
          </p:nvPr>
        </p:nvGraphicFramePr>
        <p:xfrm>
          <a:off x="751840" y="3851275"/>
          <a:ext cx="49784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04287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6A07A533-A50F-438A-9C7F-DF863B2ADFE2}"/>
              </a:ext>
            </a:extLst>
          </p:cNvPr>
          <p:cNvSpPr>
            <a:spLocks noGrp="1"/>
          </p:cNvSpPr>
          <p:nvPr>
            <p:ph type="title"/>
          </p:nvPr>
        </p:nvSpPr>
        <p:spPr>
          <a:xfrm>
            <a:off x="838200" y="643467"/>
            <a:ext cx="2951205" cy="5571066"/>
          </a:xfrm>
        </p:spPr>
        <p:txBody>
          <a:bodyPr>
            <a:normAutofit/>
          </a:bodyPr>
          <a:lstStyle/>
          <a:p>
            <a:r>
              <a:rPr lang="en-US">
                <a:solidFill>
                  <a:srgbClr val="FFFFFF"/>
                </a:solidFill>
              </a:rPr>
              <a:t>Data Analysis: part 3</a:t>
            </a:r>
          </a:p>
        </p:txBody>
      </p:sp>
      <p:graphicFrame>
        <p:nvGraphicFramePr>
          <p:cNvPr id="8" name="Content Placeholder 5">
            <a:extLst>
              <a:ext uri="{FF2B5EF4-FFF2-40B4-BE49-F238E27FC236}">
                <a16:creationId xmlns:a16="http://schemas.microsoft.com/office/drawing/2014/main" id="{C41A2A82-91F7-486F-9BFF-B98C5A55B327}"/>
              </a:ext>
            </a:extLst>
          </p:cNvPr>
          <p:cNvGraphicFramePr>
            <a:graphicFrameLocks noGrp="1"/>
          </p:cNvGraphicFramePr>
          <p:nvPr>
            <p:ph idx="1"/>
            <p:extLst>
              <p:ext uri="{D42A27DB-BD31-4B8C-83A1-F6EECF244321}">
                <p14:modId xmlns:p14="http://schemas.microsoft.com/office/powerpoint/2010/main" val="1707417341"/>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921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4647-8165-43F4-A0F0-745210A98AA2}"/>
              </a:ext>
            </a:extLst>
          </p:cNvPr>
          <p:cNvSpPr>
            <a:spLocks noGrp="1"/>
          </p:cNvSpPr>
          <p:nvPr>
            <p:ph type="title"/>
          </p:nvPr>
        </p:nvSpPr>
        <p:spPr/>
        <p:txBody>
          <a:bodyPr/>
          <a:lstStyle/>
          <a:p>
            <a:r>
              <a:rPr lang="en-US" dirty="0"/>
              <a:t>Observations and Recommendations</a:t>
            </a:r>
          </a:p>
        </p:txBody>
      </p:sp>
      <p:sp>
        <p:nvSpPr>
          <p:cNvPr id="3" name="Content Placeholder 2">
            <a:extLst>
              <a:ext uri="{FF2B5EF4-FFF2-40B4-BE49-F238E27FC236}">
                <a16:creationId xmlns:a16="http://schemas.microsoft.com/office/drawing/2014/main" id="{24989A2E-CB3A-44F9-9C33-0C5E582EECFD}"/>
              </a:ext>
            </a:extLst>
          </p:cNvPr>
          <p:cNvSpPr>
            <a:spLocks noGrp="1"/>
          </p:cNvSpPr>
          <p:nvPr>
            <p:ph idx="1"/>
          </p:nvPr>
        </p:nvSpPr>
        <p:spPr/>
        <p:txBody>
          <a:bodyPr/>
          <a:lstStyle/>
          <a:p>
            <a:pPr algn="just"/>
            <a:r>
              <a:rPr lang="en-US" dirty="0"/>
              <a:t>Maharashtra, Kerala, Andhra Pradesh Delhi  and </a:t>
            </a:r>
            <a:r>
              <a:rPr lang="en-US" dirty="0" err="1"/>
              <a:t>Chattisgarh</a:t>
            </a:r>
            <a:r>
              <a:rPr lang="en-US" dirty="0"/>
              <a:t> had highest number of confirmed cases while HP, </a:t>
            </a:r>
            <a:r>
              <a:rPr lang="en-US" dirty="0" err="1"/>
              <a:t>Anadaman</a:t>
            </a:r>
            <a:r>
              <a:rPr lang="en-US" dirty="0"/>
              <a:t> and </a:t>
            </a:r>
            <a:r>
              <a:rPr lang="en-US" dirty="0" err="1"/>
              <a:t>Nikobar</a:t>
            </a:r>
            <a:r>
              <a:rPr lang="en-US" dirty="0"/>
              <a:t>, and Bihar were at bottom had least number of confirmed cases</a:t>
            </a:r>
          </a:p>
          <a:p>
            <a:pPr algn="just"/>
            <a:r>
              <a:rPr lang="en-US" dirty="0"/>
              <a:t>Maharashtra, Kerala, Andhra Pradesh Delhi  and </a:t>
            </a:r>
            <a:r>
              <a:rPr lang="en-US" dirty="0" err="1"/>
              <a:t>Chattisgarh</a:t>
            </a:r>
            <a:r>
              <a:rPr lang="en-US" dirty="0"/>
              <a:t> had highest number of cured cases while </a:t>
            </a:r>
            <a:r>
              <a:rPr lang="en-US" dirty="0" err="1"/>
              <a:t>Anadaman</a:t>
            </a:r>
            <a:r>
              <a:rPr lang="en-US" dirty="0"/>
              <a:t> and </a:t>
            </a:r>
            <a:r>
              <a:rPr lang="en-US" dirty="0" err="1"/>
              <a:t>Nikobar</a:t>
            </a:r>
            <a:r>
              <a:rPr lang="en-US" dirty="0"/>
              <a:t>, Bihar, Lakshadweep had least number of cured cases</a:t>
            </a:r>
          </a:p>
          <a:p>
            <a:pPr algn="just"/>
            <a:r>
              <a:rPr lang="en-US" dirty="0"/>
              <a:t>Maharashtra, </a:t>
            </a:r>
            <a:r>
              <a:rPr lang="en-US" dirty="0" err="1"/>
              <a:t>uttar</a:t>
            </a:r>
            <a:r>
              <a:rPr lang="en-US" dirty="0"/>
              <a:t> </a:t>
            </a:r>
            <a:r>
              <a:rPr lang="en-US" dirty="0" err="1"/>
              <a:t>pradesh</a:t>
            </a:r>
            <a:r>
              <a:rPr lang="en-US" dirty="0"/>
              <a:t>, Andhra Pradesh, Tamil Nadu had maximum  number of death cases while Lakshadweep, </a:t>
            </a:r>
            <a:r>
              <a:rPr lang="en-US" dirty="0" err="1"/>
              <a:t>bihar</a:t>
            </a:r>
            <a:r>
              <a:rPr lang="en-US" dirty="0"/>
              <a:t> daman and Diu had least number of deaths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00786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513</Words>
  <Application>Microsoft Office PowerPoint</Application>
  <PresentationFormat>Widescreen</PresentationFormat>
  <Paragraphs>38</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Corona Virus Data Analysis</vt:lpstr>
      <vt:lpstr>Problem statement</vt:lpstr>
      <vt:lpstr>Purpose of the project</vt:lpstr>
      <vt:lpstr>Who will be impacted by this Analysis</vt:lpstr>
      <vt:lpstr>What data looks like</vt:lpstr>
      <vt:lpstr>Data Analysis: Part 1</vt:lpstr>
      <vt:lpstr>Data Analysis: part 2</vt:lpstr>
      <vt:lpstr>Data Analysis: part 3</vt:lpstr>
      <vt:lpstr>Observations and Recommendations</vt:lpstr>
      <vt:lpstr>Final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Virus Data Analysis</dc:title>
  <dc:creator>Vcc0252</dc:creator>
  <cp:lastModifiedBy>Vcc0252</cp:lastModifiedBy>
  <cp:revision>10</cp:revision>
  <dcterms:created xsi:type="dcterms:W3CDTF">2021-11-20T21:05:57Z</dcterms:created>
  <dcterms:modified xsi:type="dcterms:W3CDTF">2021-11-23T05:41:46Z</dcterms:modified>
</cp:coreProperties>
</file>